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1" r:id="rId4"/>
  </p:sldMasterIdLst>
  <p:notesMasterIdLst>
    <p:notesMasterId r:id="rId38"/>
  </p:notesMasterIdLst>
  <p:handoutMasterIdLst>
    <p:handoutMasterId r:id="rId39"/>
  </p:handoutMasterIdLst>
  <p:sldIdLst>
    <p:sldId id="256" r:id="rId5"/>
    <p:sldId id="390" r:id="rId6"/>
    <p:sldId id="373" r:id="rId7"/>
    <p:sldId id="283" r:id="rId8"/>
    <p:sldId id="412" r:id="rId9"/>
    <p:sldId id="414" r:id="rId10"/>
    <p:sldId id="413" r:id="rId11"/>
    <p:sldId id="392" r:id="rId12"/>
    <p:sldId id="415" r:id="rId13"/>
    <p:sldId id="311" r:id="rId14"/>
    <p:sldId id="395" r:id="rId15"/>
    <p:sldId id="369" r:id="rId16"/>
    <p:sldId id="426" r:id="rId17"/>
    <p:sldId id="427" r:id="rId18"/>
    <p:sldId id="344" r:id="rId19"/>
    <p:sldId id="402" r:id="rId20"/>
    <p:sldId id="343" r:id="rId21"/>
    <p:sldId id="416" r:id="rId22"/>
    <p:sldId id="370" r:id="rId23"/>
    <p:sldId id="371" r:id="rId24"/>
    <p:sldId id="417" r:id="rId25"/>
    <p:sldId id="422" r:id="rId26"/>
    <p:sldId id="421" r:id="rId27"/>
    <p:sldId id="425" r:id="rId28"/>
    <p:sldId id="424" r:id="rId29"/>
    <p:sldId id="419" r:id="rId30"/>
    <p:sldId id="420" r:id="rId31"/>
    <p:sldId id="410" r:id="rId32"/>
    <p:sldId id="428" r:id="rId33"/>
    <p:sldId id="429" r:id="rId34"/>
    <p:sldId id="297" r:id="rId35"/>
    <p:sldId id="418" r:id="rId36"/>
    <p:sldId id="368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72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74613" autoAdjust="0"/>
  </p:normalViewPr>
  <p:slideViewPr>
    <p:cSldViewPr>
      <p:cViewPr varScale="1">
        <p:scale>
          <a:sx n="84" d="100"/>
          <a:sy n="84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0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80560-87BB-4774-9139-0BBE25EDBA1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9A63-5721-4DFE-B835-C83F88D4A3E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E7D53-D093-42D3-939E-8173D75E1867}" type="parTrans" cxnId="{410C356D-E800-4D6A-9A30-B69293A0501B}">
      <dgm:prSet/>
      <dgm:spPr/>
      <dgm:t>
        <a:bodyPr/>
        <a:lstStyle/>
        <a:p>
          <a:endParaRPr lang="en-US" sz="3600"/>
        </a:p>
      </dgm:t>
    </dgm:pt>
    <dgm:pt modelId="{93E2F379-BECB-47D4-8CFB-B3942F9A0D85}" type="sibTrans" cxnId="{410C356D-E800-4D6A-9A30-B69293A0501B}">
      <dgm:prSet/>
      <dgm:spPr/>
      <dgm:t>
        <a:bodyPr/>
        <a:lstStyle/>
        <a:p>
          <a:endParaRPr lang="en-US" sz="3600"/>
        </a:p>
      </dgm:t>
    </dgm:pt>
    <dgm:pt modelId="{D983F401-7D0B-4265-82FD-4169249FA7C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Supports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5C123-471A-4A15-B045-4B8745E12B87}" type="parTrans" cxnId="{11ACD064-9FE8-4394-A599-1DC2D4ED9C42}">
      <dgm:prSet/>
      <dgm:spPr/>
      <dgm:t>
        <a:bodyPr/>
        <a:lstStyle/>
        <a:p>
          <a:endParaRPr lang="en-US" sz="3600"/>
        </a:p>
      </dgm:t>
    </dgm:pt>
    <dgm:pt modelId="{8294E290-3EA3-43AA-A454-97D10D0279EA}" type="sibTrans" cxnId="{11ACD064-9FE8-4394-A599-1DC2D4ED9C42}">
      <dgm:prSet/>
      <dgm:spPr/>
      <dgm:t>
        <a:bodyPr/>
        <a:lstStyle/>
        <a:p>
          <a:endParaRPr lang="en-US" sz="3600"/>
        </a:p>
      </dgm:t>
    </dgm:pt>
    <dgm:pt modelId="{EA17979A-ABC4-4767-8871-299549B143D6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APD Support Coordinator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3530B-8529-4672-8B1A-755FE5C44DD9}" type="parTrans" cxnId="{A8B48D0F-B247-471C-9526-538F932ED7B5}">
      <dgm:prSet/>
      <dgm:spPr/>
      <dgm:t>
        <a:bodyPr/>
        <a:lstStyle/>
        <a:p>
          <a:endParaRPr lang="en-US" sz="3600"/>
        </a:p>
      </dgm:t>
    </dgm:pt>
    <dgm:pt modelId="{FD2C004B-CA9E-40EF-ABBD-E3FE33B825FE}" type="sibTrans" cxnId="{A8B48D0F-B247-471C-9526-538F932ED7B5}">
      <dgm:prSet/>
      <dgm:spPr/>
      <dgm:t>
        <a:bodyPr/>
        <a:lstStyle/>
        <a:p>
          <a:endParaRPr lang="en-US" sz="3600"/>
        </a:p>
      </dgm:t>
    </dgm:pt>
    <dgm:pt modelId="{ED9373FA-0B26-41B1-97A3-9B44E7B7A51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Providers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F05DEB-B877-43E0-A039-C9DF336F431D}" type="parTrans" cxnId="{6699EC44-D940-447B-9E48-FEDEB8EDC325}">
      <dgm:prSet/>
      <dgm:spPr/>
      <dgm:t>
        <a:bodyPr/>
        <a:lstStyle/>
        <a:p>
          <a:endParaRPr lang="en-US" sz="3600"/>
        </a:p>
      </dgm:t>
    </dgm:pt>
    <dgm:pt modelId="{2076FEE7-99BB-44A2-97EE-42E2CEBD2E5A}" type="sibTrans" cxnId="{6699EC44-D940-447B-9E48-FEDEB8EDC325}">
      <dgm:prSet/>
      <dgm:spPr/>
      <dgm:t>
        <a:bodyPr/>
        <a:lstStyle/>
        <a:p>
          <a:endParaRPr lang="en-US" sz="3600"/>
        </a:p>
      </dgm:t>
    </dgm:pt>
    <dgm:pt modelId="{DCDF582B-507E-4B0E-B214-3547903D156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 Counselor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218F3-E8FB-418D-A2DF-0B2968E9BF3F}" type="parTrans" cxnId="{33615D25-93A6-473D-9225-60ADBB1F3089}">
      <dgm:prSet/>
      <dgm:spPr/>
      <dgm:t>
        <a:bodyPr/>
        <a:lstStyle/>
        <a:p>
          <a:endParaRPr lang="en-US" sz="3600"/>
        </a:p>
      </dgm:t>
    </dgm:pt>
    <dgm:pt modelId="{2DF194C9-626D-488A-8086-DBEDCBA95ACB}" type="sibTrans" cxnId="{33615D25-93A6-473D-9225-60ADBB1F3089}">
      <dgm:prSet/>
      <dgm:spPr/>
      <dgm:t>
        <a:bodyPr/>
        <a:lstStyle/>
        <a:p>
          <a:endParaRPr lang="en-US" sz="3600"/>
        </a:p>
      </dgm:t>
    </dgm:pt>
    <dgm:pt modelId="{08E75DE3-6BDF-423E-ABEC-2C7E189B225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Employment Specialist</a:t>
          </a:r>
        </a:p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Job Coach</a:t>
          </a:r>
        </a:p>
      </dgm:t>
    </dgm:pt>
    <dgm:pt modelId="{10CE3D23-2B5E-4080-AA04-49689D369788}" type="parTrans" cxnId="{7EF71A1D-AC2D-41C0-981F-429CF6C95931}">
      <dgm:prSet/>
      <dgm:spPr/>
      <dgm:t>
        <a:bodyPr/>
        <a:lstStyle/>
        <a:p>
          <a:endParaRPr lang="en-US" sz="3600"/>
        </a:p>
      </dgm:t>
    </dgm:pt>
    <dgm:pt modelId="{35DDBB12-9105-49C9-AA0B-CAF8AC62055B}" type="sibTrans" cxnId="{7EF71A1D-AC2D-41C0-981F-429CF6C95931}">
      <dgm:prSet/>
      <dgm:spPr/>
      <dgm:t>
        <a:bodyPr/>
        <a:lstStyle/>
        <a:p>
          <a:endParaRPr lang="en-US" sz="3600"/>
        </a:p>
      </dgm:t>
    </dgm:pt>
    <dgm:pt modelId="{63144107-331D-47EB-BD9B-02318370CE0C}" type="pres">
      <dgm:prSet presAssocID="{7C980560-87BB-4774-9139-0BBE25EDBA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45A033-6690-4CB8-B31F-784F28C1BDE7}" type="pres">
      <dgm:prSet presAssocID="{7CFE9A63-5721-4DFE-B835-C83F88D4A3EE}" presName="centerShape" presStyleLbl="node0" presStyleIdx="0" presStyleCnt="1" custScaleX="122163"/>
      <dgm:spPr/>
      <dgm:t>
        <a:bodyPr/>
        <a:lstStyle/>
        <a:p>
          <a:endParaRPr lang="en-US"/>
        </a:p>
      </dgm:t>
    </dgm:pt>
    <dgm:pt modelId="{57C4740E-C483-4551-AFB0-1EBA0EED3812}" type="pres">
      <dgm:prSet presAssocID="{D983F401-7D0B-4265-82FD-4169249FA7C9}" presName="node" presStyleLbl="node1" presStyleIdx="0" presStyleCnt="5" custScaleX="217330" custRadScaleRad="99868" custRadScaleInc="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543D1-99CF-4A22-B656-B74DF82C125A}" type="pres">
      <dgm:prSet presAssocID="{D983F401-7D0B-4265-82FD-4169249FA7C9}" presName="dummy" presStyleCnt="0"/>
      <dgm:spPr/>
    </dgm:pt>
    <dgm:pt modelId="{87CA9D92-C735-4DE4-9C7B-E4E410051D10}" type="pres">
      <dgm:prSet presAssocID="{8294E290-3EA3-43AA-A454-97D10D0279E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0C98121-0BEB-43DC-BB58-DD804DB6C6B9}" type="pres">
      <dgm:prSet presAssocID="{EA17979A-ABC4-4767-8871-299549B143D6}" presName="node" presStyleLbl="node1" presStyleIdx="1" presStyleCnt="5" custScaleX="157524" custRadScaleRad="119006" custRadScaleInc="12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A537B-EA09-4592-9FCE-D32FC4321A9B}" type="pres">
      <dgm:prSet presAssocID="{EA17979A-ABC4-4767-8871-299549B143D6}" presName="dummy" presStyleCnt="0"/>
      <dgm:spPr/>
    </dgm:pt>
    <dgm:pt modelId="{678DA307-585B-408B-8F8A-3E6120C2956F}" type="pres">
      <dgm:prSet presAssocID="{FD2C004B-CA9E-40EF-ABBD-E3FE33B825F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CC6D72C-A58A-43C4-A478-665AEE4513FA}" type="pres">
      <dgm:prSet presAssocID="{ED9373FA-0B26-41B1-97A3-9B44E7B7A519}" presName="node" presStyleLbl="node1" presStyleIdx="2" presStyleCnt="5" custScaleX="147812" custRadScaleRad="122314" custRadScaleInc="-5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DDB3B-BA95-4BFE-9847-5AC795078278}" type="pres">
      <dgm:prSet presAssocID="{ED9373FA-0B26-41B1-97A3-9B44E7B7A519}" presName="dummy" presStyleCnt="0"/>
      <dgm:spPr/>
    </dgm:pt>
    <dgm:pt modelId="{8FAB0117-438A-47BA-8D7D-5F69BC4484E2}" type="pres">
      <dgm:prSet presAssocID="{2076FEE7-99BB-44A2-97EE-42E2CEBD2E5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42E1CBF-1C4E-4D5D-B5D6-56A1A966260F}" type="pres">
      <dgm:prSet presAssocID="{DCDF582B-507E-4B0E-B214-3547903D156E}" presName="node" presStyleLbl="node1" presStyleIdx="3" presStyleCnt="5" custScaleX="158918" custRadScaleRad="110201" custRadScaleInc="28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B919-3256-483C-BB69-30884D6A24BE}" type="pres">
      <dgm:prSet presAssocID="{DCDF582B-507E-4B0E-B214-3547903D156E}" presName="dummy" presStyleCnt="0"/>
      <dgm:spPr/>
    </dgm:pt>
    <dgm:pt modelId="{2BA1BDFB-972D-46D6-BF18-BBAE0D165179}" type="pres">
      <dgm:prSet presAssocID="{2DF194C9-626D-488A-8086-DBEDCBA95AC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4B61DCB-1626-4618-AA06-84427BD64EF5}" type="pres">
      <dgm:prSet presAssocID="{08E75DE3-6BDF-423E-ABEC-2C7E189B225B}" presName="node" presStyleLbl="node1" presStyleIdx="4" presStyleCnt="5" custScaleX="174515" custRadScaleRad="119006" custRadScaleInc="-12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6E70F-6DB3-470C-8D39-0D9438024FEB}" type="pres">
      <dgm:prSet presAssocID="{08E75DE3-6BDF-423E-ABEC-2C7E189B225B}" presName="dummy" presStyleCnt="0"/>
      <dgm:spPr/>
    </dgm:pt>
    <dgm:pt modelId="{59061AF8-0F2F-4149-A6F6-53F051F2E27B}" type="pres">
      <dgm:prSet presAssocID="{35DDBB12-9105-49C9-AA0B-CAF8AC62055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287EAA2-2B9A-4B3F-A227-77257E36AC47}" type="presOf" srcId="{DCDF582B-507E-4B0E-B214-3547903D156E}" destId="{C42E1CBF-1C4E-4D5D-B5D6-56A1A966260F}" srcOrd="0" destOrd="0" presId="urn:microsoft.com/office/officeart/2005/8/layout/radial6"/>
    <dgm:cxn modelId="{6E018820-3C56-4EFF-B1F4-C8A554A3A169}" type="presOf" srcId="{FD2C004B-CA9E-40EF-ABBD-E3FE33B825FE}" destId="{678DA307-585B-408B-8F8A-3E6120C2956F}" srcOrd="0" destOrd="0" presId="urn:microsoft.com/office/officeart/2005/8/layout/radial6"/>
    <dgm:cxn modelId="{6699EC44-D940-447B-9E48-FEDEB8EDC325}" srcId="{7CFE9A63-5721-4DFE-B835-C83F88D4A3EE}" destId="{ED9373FA-0B26-41B1-97A3-9B44E7B7A519}" srcOrd="2" destOrd="0" parTransId="{21F05DEB-B877-43E0-A039-C9DF336F431D}" sibTransId="{2076FEE7-99BB-44A2-97EE-42E2CEBD2E5A}"/>
    <dgm:cxn modelId="{9FF08880-D93F-495F-A38A-3A2B56EE90B0}" type="presOf" srcId="{2076FEE7-99BB-44A2-97EE-42E2CEBD2E5A}" destId="{8FAB0117-438A-47BA-8D7D-5F69BC4484E2}" srcOrd="0" destOrd="0" presId="urn:microsoft.com/office/officeart/2005/8/layout/radial6"/>
    <dgm:cxn modelId="{F4087957-A074-4EFE-9BF3-DFAA690B1FCF}" type="presOf" srcId="{35DDBB12-9105-49C9-AA0B-CAF8AC62055B}" destId="{59061AF8-0F2F-4149-A6F6-53F051F2E27B}" srcOrd="0" destOrd="0" presId="urn:microsoft.com/office/officeart/2005/8/layout/radial6"/>
    <dgm:cxn modelId="{0DDF60F6-732B-4490-9942-DAE5415C8B80}" type="presOf" srcId="{8294E290-3EA3-43AA-A454-97D10D0279EA}" destId="{87CA9D92-C735-4DE4-9C7B-E4E410051D10}" srcOrd="0" destOrd="0" presId="urn:microsoft.com/office/officeart/2005/8/layout/radial6"/>
    <dgm:cxn modelId="{410C356D-E800-4D6A-9A30-B69293A0501B}" srcId="{7C980560-87BB-4774-9139-0BBE25EDBA13}" destId="{7CFE9A63-5721-4DFE-B835-C83F88D4A3EE}" srcOrd="0" destOrd="0" parTransId="{8ECE7D53-D093-42D3-939E-8173D75E1867}" sibTransId="{93E2F379-BECB-47D4-8CFB-B3942F9A0D85}"/>
    <dgm:cxn modelId="{87B27679-38B7-4FA0-8CD4-442B0F82EC16}" type="presOf" srcId="{08E75DE3-6BDF-423E-ABEC-2C7E189B225B}" destId="{E4B61DCB-1626-4618-AA06-84427BD64EF5}" srcOrd="0" destOrd="0" presId="urn:microsoft.com/office/officeart/2005/8/layout/radial6"/>
    <dgm:cxn modelId="{37713AA5-2E23-4929-B3F9-D770EDF9C7EF}" type="presOf" srcId="{D983F401-7D0B-4265-82FD-4169249FA7C9}" destId="{57C4740E-C483-4551-AFB0-1EBA0EED3812}" srcOrd="0" destOrd="0" presId="urn:microsoft.com/office/officeart/2005/8/layout/radial6"/>
    <dgm:cxn modelId="{20F86593-25D4-4654-B5E1-228572672FDA}" type="presOf" srcId="{7CFE9A63-5721-4DFE-B835-C83F88D4A3EE}" destId="{8345A033-6690-4CB8-B31F-784F28C1BDE7}" srcOrd="0" destOrd="0" presId="urn:microsoft.com/office/officeart/2005/8/layout/radial6"/>
    <dgm:cxn modelId="{7EF71A1D-AC2D-41C0-981F-429CF6C95931}" srcId="{7CFE9A63-5721-4DFE-B835-C83F88D4A3EE}" destId="{08E75DE3-6BDF-423E-ABEC-2C7E189B225B}" srcOrd="4" destOrd="0" parTransId="{10CE3D23-2B5E-4080-AA04-49689D369788}" sibTransId="{35DDBB12-9105-49C9-AA0B-CAF8AC62055B}"/>
    <dgm:cxn modelId="{71869ECE-DD6D-4633-8022-28BA2B97C018}" type="presOf" srcId="{2DF194C9-626D-488A-8086-DBEDCBA95ACB}" destId="{2BA1BDFB-972D-46D6-BF18-BBAE0D165179}" srcOrd="0" destOrd="0" presId="urn:microsoft.com/office/officeart/2005/8/layout/radial6"/>
    <dgm:cxn modelId="{5812A8D5-5E0B-43C0-AF41-AA8F8E02C505}" type="presOf" srcId="{ED9373FA-0B26-41B1-97A3-9B44E7B7A519}" destId="{0CC6D72C-A58A-43C4-A478-665AEE4513FA}" srcOrd="0" destOrd="0" presId="urn:microsoft.com/office/officeart/2005/8/layout/radial6"/>
    <dgm:cxn modelId="{11ACD064-9FE8-4394-A599-1DC2D4ED9C42}" srcId="{7CFE9A63-5721-4DFE-B835-C83F88D4A3EE}" destId="{D983F401-7D0B-4265-82FD-4169249FA7C9}" srcOrd="0" destOrd="0" parTransId="{DC35C123-471A-4A15-B045-4B8745E12B87}" sibTransId="{8294E290-3EA3-43AA-A454-97D10D0279EA}"/>
    <dgm:cxn modelId="{D919BEB6-043A-4FE5-AB83-0863B83444D6}" type="presOf" srcId="{7C980560-87BB-4774-9139-0BBE25EDBA13}" destId="{63144107-331D-47EB-BD9B-02318370CE0C}" srcOrd="0" destOrd="0" presId="urn:microsoft.com/office/officeart/2005/8/layout/radial6"/>
    <dgm:cxn modelId="{269A7244-C1CF-4570-9CBA-B48463ADFC67}" type="presOf" srcId="{EA17979A-ABC4-4767-8871-299549B143D6}" destId="{10C98121-0BEB-43DC-BB58-DD804DB6C6B9}" srcOrd="0" destOrd="0" presId="urn:microsoft.com/office/officeart/2005/8/layout/radial6"/>
    <dgm:cxn modelId="{A8B48D0F-B247-471C-9526-538F932ED7B5}" srcId="{7CFE9A63-5721-4DFE-B835-C83F88D4A3EE}" destId="{EA17979A-ABC4-4767-8871-299549B143D6}" srcOrd="1" destOrd="0" parTransId="{C493530B-8529-4672-8B1A-755FE5C44DD9}" sibTransId="{FD2C004B-CA9E-40EF-ABBD-E3FE33B825FE}"/>
    <dgm:cxn modelId="{33615D25-93A6-473D-9225-60ADBB1F3089}" srcId="{7CFE9A63-5721-4DFE-B835-C83F88D4A3EE}" destId="{DCDF582B-507E-4B0E-B214-3547903D156E}" srcOrd="3" destOrd="0" parTransId="{80F218F3-E8FB-418D-A2DF-0B2968E9BF3F}" sibTransId="{2DF194C9-626D-488A-8086-DBEDCBA95ACB}"/>
    <dgm:cxn modelId="{FFD58B41-B5C9-4297-8A71-8875D6A5D86D}" type="presParOf" srcId="{63144107-331D-47EB-BD9B-02318370CE0C}" destId="{8345A033-6690-4CB8-B31F-784F28C1BDE7}" srcOrd="0" destOrd="0" presId="urn:microsoft.com/office/officeart/2005/8/layout/radial6"/>
    <dgm:cxn modelId="{5CBE1721-3AC6-43FC-9287-5B5FEE89145A}" type="presParOf" srcId="{63144107-331D-47EB-BD9B-02318370CE0C}" destId="{57C4740E-C483-4551-AFB0-1EBA0EED3812}" srcOrd="1" destOrd="0" presId="urn:microsoft.com/office/officeart/2005/8/layout/radial6"/>
    <dgm:cxn modelId="{0861BB04-455B-444E-9F39-1E7A9040EA4D}" type="presParOf" srcId="{63144107-331D-47EB-BD9B-02318370CE0C}" destId="{79B543D1-99CF-4A22-B656-B74DF82C125A}" srcOrd="2" destOrd="0" presId="urn:microsoft.com/office/officeart/2005/8/layout/radial6"/>
    <dgm:cxn modelId="{115C40FD-DFD5-4448-B927-4A3D316BAE4C}" type="presParOf" srcId="{63144107-331D-47EB-BD9B-02318370CE0C}" destId="{87CA9D92-C735-4DE4-9C7B-E4E410051D10}" srcOrd="3" destOrd="0" presId="urn:microsoft.com/office/officeart/2005/8/layout/radial6"/>
    <dgm:cxn modelId="{5639996E-0752-44F7-A162-02ABC1A7FD6E}" type="presParOf" srcId="{63144107-331D-47EB-BD9B-02318370CE0C}" destId="{10C98121-0BEB-43DC-BB58-DD804DB6C6B9}" srcOrd="4" destOrd="0" presId="urn:microsoft.com/office/officeart/2005/8/layout/radial6"/>
    <dgm:cxn modelId="{53ED4E64-21F0-4572-A484-7AEDBA4A57C5}" type="presParOf" srcId="{63144107-331D-47EB-BD9B-02318370CE0C}" destId="{090A537B-EA09-4592-9FCE-D32FC4321A9B}" srcOrd="5" destOrd="0" presId="urn:microsoft.com/office/officeart/2005/8/layout/radial6"/>
    <dgm:cxn modelId="{E30D8BF4-4A2C-47BC-A40B-9C1B0ADFD6E8}" type="presParOf" srcId="{63144107-331D-47EB-BD9B-02318370CE0C}" destId="{678DA307-585B-408B-8F8A-3E6120C2956F}" srcOrd="6" destOrd="0" presId="urn:microsoft.com/office/officeart/2005/8/layout/radial6"/>
    <dgm:cxn modelId="{78737AB0-2088-41B6-B29A-90C5E8F6ABDF}" type="presParOf" srcId="{63144107-331D-47EB-BD9B-02318370CE0C}" destId="{0CC6D72C-A58A-43C4-A478-665AEE4513FA}" srcOrd="7" destOrd="0" presId="urn:microsoft.com/office/officeart/2005/8/layout/radial6"/>
    <dgm:cxn modelId="{2DD93C75-7172-4317-9DD3-6D013BDFAB47}" type="presParOf" srcId="{63144107-331D-47EB-BD9B-02318370CE0C}" destId="{4C2DDB3B-BA95-4BFE-9847-5AC795078278}" srcOrd="8" destOrd="0" presId="urn:microsoft.com/office/officeart/2005/8/layout/radial6"/>
    <dgm:cxn modelId="{4337E610-F950-4373-901B-71DD54CF1376}" type="presParOf" srcId="{63144107-331D-47EB-BD9B-02318370CE0C}" destId="{8FAB0117-438A-47BA-8D7D-5F69BC4484E2}" srcOrd="9" destOrd="0" presId="urn:microsoft.com/office/officeart/2005/8/layout/radial6"/>
    <dgm:cxn modelId="{C4B0755E-94A4-436C-AA33-280E60DAA70F}" type="presParOf" srcId="{63144107-331D-47EB-BD9B-02318370CE0C}" destId="{C42E1CBF-1C4E-4D5D-B5D6-56A1A966260F}" srcOrd="10" destOrd="0" presId="urn:microsoft.com/office/officeart/2005/8/layout/radial6"/>
    <dgm:cxn modelId="{ADAA72C8-2F70-4C7F-9897-1A5DBEB0718C}" type="presParOf" srcId="{63144107-331D-47EB-BD9B-02318370CE0C}" destId="{68EBB919-3256-483C-BB69-30884D6A24BE}" srcOrd="11" destOrd="0" presId="urn:microsoft.com/office/officeart/2005/8/layout/radial6"/>
    <dgm:cxn modelId="{7D27D3AB-BC33-4C93-A745-A161BEB13651}" type="presParOf" srcId="{63144107-331D-47EB-BD9B-02318370CE0C}" destId="{2BA1BDFB-972D-46D6-BF18-BBAE0D165179}" srcOrd="12" destOrd="0" presId="urn:microsoft.com/office/officeart/2005/8/layout/radial6"/>
    <dgm:cxn modelId="{813BF634-CB71-40AA-BBF1-9A7F60CA5227}" type="presParOf" srcId="{63144107-331D-47EB-BD9B-02318370CE0C}" destId="{E4B61DCB-1626-4618-AA06-84427BD64EF5}" srcOrd="13" destOrd="0" presId="urn:microsoft.com/office/officeart/2005/8/layout/radial6"/>
    <dgm:cxn modelId="{59E0CEC7-1246-455F-BE8D-755EE1CBBB98}" type="presParOf" srcId="{63144107-331D-47EB-BD9B-02318370CE0C}" destId="{3F06E70F-6DB3-470C-8D39-0D9438024FEB}" srcOrd="14" destOrd="0" presId="urn:microsoft.com/office/officeart/2005/8/layout/radial6"/>
    <dgm:cxn modelId="{BCEE0FBC-F20E-41BB-B6DC-6FFEB9217C52}" type="presParOf" srcId="{63144107-331D-47EB-BD9B-02318370CE0C}" destId="{59061AF8-0F2F-4149-A6F6-53F051F2E27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61AF8-0F2F-4149-A6F6-53F051F2E27B}">
      <dsp:nvSpPr>
        <dsp:cNvPr id="0" name=""/>
        <dsp:cNvSpPr/>
      </dsp:nvSpPr>
      <dsp:spPr>
        <a:xfrm>
          <a:off x="986917" y="600445"/>
          <a:ext cx="4013631" cy="4013631"/>
        </a:xfrm>
        <a:prstGeom prst="blockArc">
          <a:avLst>
            <a:gd name="adj1" fmla="val 11876274"/>
            <a:gd name="adj2" fmla="val 1643600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1BDFB-972D-46D6-BF18-BBAE0D165179}">
      <dsp:nvSpPr>
        <dsp:cNvPr id="0" name=""/>
        <dsp:cNvSpPr/>
      </dsp:nvSpPr>
      <dsp:spPr>
        <a:xfrm>
          <a:off x="944706" y="717931"/>
          <a:ext cx="4013631" cy="4013631"/>
        </a:xfrm>
        <a:prstGeom prst="blockArc">
          <a:avLst>
            <a:gd name="adj1" fmla="val 7883985"/>
            <a:gd name="adj2" fmla="val 1209524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0117-438A-47BA-8D7D-5F69BC4484E2}">
      <dsp:nvSpPr>
        <dsp:cNvPr id="0" name=""/>
        <dsp:cNvSpPr/>
      </dsp:nvSpPr>
      <dsp:spPr>
        <a:xfrm>
          <a:off x="1280915" y="1103262"/>
          <a:ext cx="4013631" cy="4013631"/>
        </a:xfrm>
        <a:prstGeom prst="blockArc">
          <a:avLst>
            <a:gd name="adj1" fmla="val 2016592"/>
            <a:gd name="adj2" fmla="val 878338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A307-585B-408B-8F8A-3E6120C2956F}">
      <dsp:nvSpPr>
        <dsp:cNvPr id="0" name=""/>
        <dsp:cNvSpPr/>
      </dsp:nvSpPr>
      <dsp:spPr>
        <a:xfrm>
          <a:off x="1394886" y="948769"/>
          <a:ext cx="4013631" cy="4013631"/>
        </a:xfrm>
        <a:prstGeom prst="blockArc">
          <a:avLst>
            <a:gd name="adj1" fmla="val 19856578"/>
            <a:gd name="adj2" fmla="val 235341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9D92-C735-4DE4-9C7B-E4E410051D10}">
      <dsp:nvSpPr>
        <dsp:cNvPr id="0" name=""/>
        <dsp:cNvSpPr/>
      </dsp:nvSpPr>
      <dsp:spPr>
        <a:xfrm>
          <a:off x="1243707" y="601242"/>
          <a:ext cx="4013631" cy="4013631"/>
        </a:xfrm>
        <a:prstGeom prst="blockArc">
          <a:avLst>
            <a:gd name="adj1" fmla="val 15985336"/>
            <a:gd name="adj2" fmla="val 2052225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A033-6690-4CB8-B31F-784F28C1BDE7}">
      <dsp:nvSpPr>
        <dsp:cNvPr id="0" name=""/>
        <dsp:cNvSpPr/>
      </dsp:nvSpPr>
      <dsp:spPr>
        <a:xfrm>
          <a:off x="1993202" y="1685272"/>
          <a:ext cx="2257593" cy="184801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3819" y="1955908"/>
        <a:ext cx="1596359" cy="1306745"/>
      </dsp:txXfrm>
    </dsp:sp>
    <dsp:sp modelId="{57C4740E-C483-4551-AFB0-1EBA0EED3812}">
      <dsp:nvSpPr>
        <dsp:cNvPr id="0" name=""/>
        <dsp:cNvSpPr/>
      </dsp:nvSpPr>
      <dsp:spPr>
        <a:xfrm>
          <a:off x="1722495" y="4826"/>
          <a:ext cx="2811407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Supports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4216" y="194271"/>
        <a:ext cx="1987965" cy="914722"/>
      </dsp:txXfrm>
    </dsp:sp>
    <dsp:sp modelId="{10C98121-0BEB-43DC-BB58-DD804DB6C6B9}">
      <dsp:nvSpPr>
        <dsp:cNvPr id="0" name=""/>
        <dsp:cNvSpPr/>
      </dsp:nvSpPr>
      <dsp:spPr>
        <a:xfrm>
          <a:off x="4096350" y="1356726"/>
          <a:ext cx="2037749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APD Support Coordinator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4771" y="1546171"/>
        <a:ext cx="1440907" cy="914722"/>
      </dsp:txXfrm>
    </dsp:sp>
    <dsp:sp modelId="{0CC6D72C-A58A-43C4-A478-665AEE4513FA}">
      <dsp:nvSpPr>
        <dsp:cNvPr id="0" name=""/>
        <dsp:cNvSpPr/>
      </dsp:nvSpPr>
      <dsp:spPr>
        <a:xfrm>
          <a:off x="3964217" y="3548336"/>
          <a:ext cx="1912114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Providers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4240" y="3737781"/>
        <a:ext cx="1352068" cy="914722"/>
      </dsp:txXfrm>
    </dsp:sp>
    <dsp:sp modelId="{C42E1CBF-1C4E-4D5D-B5D6-56A1A966260F}">
      <dsp:nvSpPr>
        <dsp:cNvPr id="0" name=""/>
        <dsp:cNvSpPr/>
      </dsp:nvSpPr>
      <dsp:spPr>
        <a:xfrm>
          <a:off x="627304" y="3548348"/>
          <a:ext cx="2055782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 Counselor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8366" y="3737793"/>
        <a:ext cx="1453658" cy="914722"/>
      </dsp:txXfrm>
    </dsp:sp>
    <dsp:sp modelId="{E4B61DCB-1626-4618-AA06-84427BD64EF5}">
      <dsp:nvSpPr>
        <dsp:cNvPr id="0" name=""/>
        <dsp:cNvSpPr/>
      </dsp:nvSpPr>
      <dsp:spPr>
        <a:xfrm>
          <a:off x="0" y="1356726"/>
          <a:ext cx="2257547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Employment Specialist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Job Coach</a:t>
          </a:r>
        </a:p>
      </dsp:txBody>
      <dsp:txXfrm>
        <a:off x="330610" y="1546171"/>
        <a:ext cx="1596327" cy="914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9A14-DDBE-4547-92DB-7C8645B345C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408C-0466-427E-AD51-AD44FF62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1857A9-1B03-4138-A187-A130924B3322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AD82D-EFED-4D9D-BED7-425FC8391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1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BECB-DDAB-4CA4-99DB-98C8ADE222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6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2FC3AE-3FC3-4346-9B1B-68C3589E08FD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79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82A78-EF49-4F79-8F44-61E20F929C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42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7193-5600-4DD1-9D7E-EF07AB78C7D5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7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8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Hear from Audience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0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44C6-39DA-4CDA-96EF-CAD77F760ED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3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6D0EC-F81D-4ECE-A168-49AFA3D780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82A78-EF49-4F79-8F44-61E20F929C0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76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Jan or Meghan</a:t>
            </a:r>
            <a:r>
              <a:rPr lang="en-US" b="1" u="none" baseline="0" dirty="0" smtClean="0"/>
              <a:t> </a:t>
            </a:r>
            <a:r>
              <a:rPr lang="en-US" u="none" baseline="0" dirty="0" smtClean="0"/>
              <a:t>– Pass out both APD and VR contact sheets. Explain the interagency agreements and commitment to making Florida an Employment First State. </a:t>
            </a:r>
          </a:p>
          <a:p>
            <a:endParaRPr lang="en-US" dirty="0" smtClean="0"/>
          </a:p>
          <a:p>
            <a:r>
              <a:rPr lang="en-US" b="1" u="sng" dirty="0" smtClean="0"/>
              <a:t>Jan</a:t>
            </a:r>
            <a:r>
              <a:rPr lang="en-US" b="0" u="none" baseline="0" dirty="0" smtClean="0"/>
              <a:t> – VR to commit to provide the phase 1 services</a:t>
            </a:r>
          </a:p>
          <a:p>
            <a:endParaRPr lang="en-US" b="0" u="none" baseline="0" dirty="0" smtClean="0"/>
          </a:p>
          <a:p>
            <a:r>
              <a:rPr lang="en-US" b="1" u="sng" baseline="0" dirty="0" smtClean="0"/>
              <a:t>Meghan</a:t>
            </a:r>
            <a:r>
              <a:rPr lang="en-US" b="0" u="none" baseline="0" dirty="0" smtClean="0"/>
              <a:t> – APD to commit to Phase 2 services for both Waiver and Waitlist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1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Meghan - </a:t>
            </a:r>
            <a:r>
              <a:rPr lang="en-US" b="0" u="none" dirty="0" smtClean="0"/>
              <a:t> Will</a:t>
            </a:r>
            <a:r>
              <a:rPr lang="en-US" b="0" u="none" baseline="0" dirty="0" smtClean="0"/>
              <a:t> Speak to the services APD provides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0EBD-D143-403F-8351-6097C9B1E9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3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4648200" y="3352800"/>
            <a:ext cx="4495800" cy="2362200"/>
          </a:xfrm>
        </p:spPr>
        <p:txBody>
          <a:bodyPr/>
          <a:lstStyle>
            <a:lvl1pPr>
              <a:defRPr sz="5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7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0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9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574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2075"/>
            <a:ext cx="4040188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574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2075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3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29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cares.org/" TargetMode="External"/><Relationship Id="rId2" Type="http://schemas.openxmlformats.org/officeDocument/2006/relationships/hyperlink" Target="http://www.rehabworks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23622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and You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Successful Employment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Café-June 2016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Competitive Employment Approaches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SE Approaches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VR)</a:t>
            </a:r>
          </a:p>
          <a:p>
            <a:r>
              <a:rPr lang="en-US" dirty="0" smtClean="0"/>
              <a:t>Individual Supported Employment Approach</a:t>
            </a:r>
          </a:p>
          <a:p>
            <a:r>
              <a:rPr lang="en-US" dirty="0" smtClean="0"/>
              <a:t>Self-Employment/Supported Self-Employment</a:t>
            </a:r>
          </a:p>
          <a:p>
            <a:r>
              <a:rPr lang="en-US" dirty="0" smtClean="0"/>
              <a:t>Customized Service Options</a:t>
            </a:r>
          </a:p>
          <a:p>
            <a:r>
              <a:rPr lang="en-US" dirty="0" smtClean="0"/>
              <a:t>Transition from School to Work</a:t>
            </a:r>
          </a:p>
          <a:p>
            <a:r>
              <a:rPr lang="en-US" dirty="0" smtClean="0"/>
              <a:t>Internships </a:t>
            </a:r>
            <a:r>
              <a:rPr lang="en-US" dirty="0"/>
              <a:t>L</a:t>
            </a:r>
            <a:r>
              <a:rPr lang="en-US" dirty="0" smtClean="0"/>
              <a:t>eading to Paid Employment</a:t>
            </a:r>
          </a:p>
          <a:p>
            <a:r>
              <a:rPr lang="en-US" dirty="0" smtClean="0"/>
              <a:t>On-The-Job Training</a:t>
            </a:r>
          </a:p>
          <a:p>
            <a:r>
              <a:rPr lang="en-US" dirty="0" smtClean="0"/>
              <a:t>“Who do you know” – Personal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Your Career-Your Option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581400" cy="4144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successful career results when skills, abilities, dreams, and preferences are used to design a job or business.</a:t>
            </a:r>
          </a:p>
          <a:p>
            <a:endParaRPr lang="en-US" dirty="0"/>
          </a:p>
          <a:p>
            <a:r>
              <a:rPr lang="en-US" dirty="0"/>
              <a:t>The more you know about yourself and the more you take ownership of the process, the more successful you will be.  </a:t>
            </a:r>
          </a:p>
          <a:p>
            <a:endParaRPr lang="en-US" dirty="0" smtClean="0"/>
          </a:p>
        </p:txBody>
      </p:sp>
      <p:pic>
        <p:nvPicPr>
          <p:cNvPr id="4106" name="Picture 10" descr="C:\Users\cedupoint\AppData\Local\Microsoft\Windows\Temporary Internet Files\Content.IE5\3JJ1DI04\MP9004227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84AA7-76CD-40C7-9580-D6EA80CF2D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966650"/>
            <a:ext cx="7620001" cy="487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Your Decision to Work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need </a:t>
            </a:r>
            <a:r>
              <a:rPr lang="en-US" dirty="0"/>
              <a:t>to </a:t>
            </a:r>
            <a:r>
              <a:rPr lang="en-US" dirty="0" smtClean="0"/>
              <a:t>ask:</a:t>
            </a:r>
            <a:endParaRPr lang="en-US" dirty="0"/>
          </a:p>
          <a:p>
            <a:pPr marL="800100" lvl="0"/>
            <a:r>
              <a:rPr lang="en-US" dirty="0" smtClean="0"/>
              <a:t>What kind of work do I want to do? </a:t>
            </a:r>
          </a:p>
          <a:p>
            <a:pPr marL="800100" lvl="0"/>
            <a:r>
              <a:rPr lang="en-US" dirty="0" smtClean="0"/>
              <a:t>Am I ready to start making money?</a:t>
            </a:r>
          </a:p>
          <a:p>
            <a:pPr marL="800100" lvl="0"/>
            <a:r>
              <a:rPr lang="en-US" dirty="0" smtClean="0"/>
              <a:t>How </a:t>
            </a:r>
            <a:r>
              <a:rPr lang="en-US" dirty="0"/>
              <a:t>will work and income affect my benefits? </a:t>
            </a:r>
          </a:p>
          <a:p>
            <a:pPr marL="800100" lvl="0"/>
            <a:r>
              <a:rPr lang="en-US" dirty="0"/>
              <a:t>What will happen to my health insurance coverage if I </a:t>
            </a:r>
            <a:r>
              <a:rPr lang="en-US" dirty="0" smtClean="0"/>
              <a:t>work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120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65320"/>
            <a:ext cx="1014984" cy="1028700"/>
          </a:xfrm>
          <a:prstGeom prst="rect">
            <a:avLst/>
          </a:prstGeom>
        </p:spPr>
      </p:pic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Supported Employment (SE)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148" y="2072640"/>
            <a:ext cx="8229600" cy="478536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/>
              <a:t>C</a:t>
            </a:r>
            <a:r>
              <a:rPr lang="en-US" sz="2400" u="sng" dirty="0"/>
              <a:t>ompetitive </a:t>
            </a:r>
            <a:r>
              <a:rPr lang="en-US" sz="2400" u="sng" dirty="0" smtClean="0"/>
              <a:t>integrated employment </a:t>
            </a:r>
            <a:r>
              <a:rPr lang="en-US" sz="2400" dirty="0"/>
              <a:t>including </a:t>
            </a:r>
            <a:r>
              <a:rPr lang="en-US" sz="2400" dirty="0" smtClean="0"/>
              <a:t>“customized employment" </a:t>
            </a:r>
            <a:r>
              <a:rPr lang="en-US" sz="2400" dirty="0"/>
              <a:t>in </a:t>
            </a:r>
            <a:r>
              <a:rPr lang="en-US" sz="2400" dirty="0" smtClean="0"/>
              <a:t>an...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</a:t>
            </a:r>
            <a:r>
              <a:rPr lang="en-US" sz="2400" dirty="0"/>
              <a:t>ntegrated work setting maintained by </a:t>
            </a:r>
            <a:r>
              <a:rPr lang="en-US" sz="2400" dirty="0" smtClean="0"/>
              <a:t>providing…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</a:t>
            </a:r>
            <a:r>
              <a:rPr lang="en-US" sz="2400" dirty="0"/>
              <a:t>xtended Services to individuals designated as </a:t>
            </a:r>
            <a:r>
              <a:rPr lang="en-US" sz="2400" dirty="0" smtClean="0"/>
              <a:t>having…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ost Significant Disabilities and for </a:t>
            </a:r>
            <a:r>
              <a:rPr lang="en-US" sz="2400" dirty="0" smtClean="0"/>
              <a:t>whom…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dirty="0"/>
              <a:t>ompetitive Employment has not historically </a:t>
            </a:r>
            <a:r>
              <a:rPr lang="en-US" sz="2400" dirty="0" smtClean="0"/>
              <a:t>occurred. 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B050"/>
                </a:solidFill>
              </a:rPr>
              <a:t>This means that the job has to be a “real” job in a community location, has to pay at least minimum wage, must be an individual job and is available for individuals who meet the VR definition of a person with a most significant disability</a:t>
            </a:r>
            <a:r>
              <a:rPr lang="en-US" sz="22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7086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55" y="4174737"/>
            <a:ext cx="1798539" cy="184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600" dirty="0" smtClean="0"/>
              <a:t>Supported Employment</a:t>
            </a:r>
            <a:r>
              <a:rPr lang="en-US" sz="3600" b="1" dirty="0" smtClean="0"/>
              <a:t>       </a:t>
            </a:r>
            <a:br>
              <a:rPr lang="en-US" sz="3600" b="1" dirty="0" smtClean="0"/>
            </a:br>
            <a:r>
              <a:rPr lang="en-US" sz="2400" b="1" dirty="0" smtClean="0"/>
              <a:t>A Collaborative Process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Phase I Services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u="sng" dirty="0" smtClean="0"/>
              <a:t>VR funds Phase 1 services for eligible individuals</a:t>
            </a:r>
            <a:endParaRPr lang="en-U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Is the intense and initial phase of obtaining and stabilizing employment opportunities for an individual with most significant disabilities.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/>
              <a:t>Phase 2 Services </a:t>
            </a:r>
            <a:r>
              <a:rPr lang="en-US" sz="2400" dirty="0" smtClean="0"/>
              <a:t>– </a:t>
            </a:r>
            <a:r>
              <a:rPr lang="en-US" sz="2400" b="1" dirty="0" smtClean="0"/>
              <a:t>Follow-Along </a:t>
            </a:r>
            <a:r>
              <a:rPr lang="en-US" sz="2400" dirty="0" smtClean="0"/>
              <a:t>– </a:t>
            </a:r>
            <a:r>
              <a:rPr lang="en-US" sz="2000" u="sng" dirty="0" smtClean="0"/>
              <a:t>Has to be funded by a source other than VR, per Federal Regulations although there is new language in WIOA for youth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Ongoing supports or services required to maintain long term employment.  May be provided from a variety of sources.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Funding typically associated with Agency for Persons with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	Disabilities.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New focus is on Natural Supports and developing those supports within the natural setting of the job site.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15" y="4953000"/>
            <a:ext cx="1472455" cy="893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6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edupoint\AppData\Local\Microsoft\Windows\Temporary Internet Files\Content.IE5\GL1HRE5W\MP90040534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8"/>
          <a:stretch/>
        </p:blipFill>
        <p:spPr bwMode="auto">
          <a:xfrm>
            <a:off x="5634273" y="3733800"/>
            <a:ext cx="3063240" cy="2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Follow-Along Funding Sources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Medicaid Waiver </a:t>
            </a:r>
          </a:p>
          <a:p>
            <a:r>
              <a:rPr lang="en-US" dirty="0" smtClean="0"/>
              <a:t>General Revenue (e.g., Gov’s Rec)</a:t>
            </a:r>
          </a:p>
          <a:p>
            <a:r>
              <a:rPr lang="en-US" dirty="0" smtClean="0"/>
              <a:t>Private Pay</a:t>
            </a:r>
          </a:p>
          <a:p>
            <a:r>
              <a:rPr lang="en-US" dirty="0" smtClean="0"/>
              <a:t>SSA Work Incentives (e.g., PASS, IRWE)</a:t>
            </a:r>
          </a:p>
          <a:p>
            <a:r>
              <a:rPr lang="en-US" dirty="0" smtClean="0"/>
              <a:t>Ticket to Work Program</a:t>
            </a:r>
          </a:p>
          <a:p>
            <a:r>
              <a:rPr lang="en-US" b="1" u="sng" dirty="0" smtClean="0"/>
              <a:t>Natural Supports</a:t>
            </a:r>
          </a:p>
          <a:p>
            <a:r>
              <a:rPr lang="en-US" dirty="0" smtClean="0"/>
              <a:t>Community resources, grants,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143000" y="228600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 u="sng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PHASE I</a:t>
            </a:r>
          </a:p>
          <a:p>
            <a:pPr algn="ctr" eaLnBrk="0" hangingPunct="0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VR RESPONSBILILITY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495800" y="1676400"/>
            <a:ext cx="3733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 u="sng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PHASE II- EXTENDED SERVICES</a:t>
            </a:r>
          </a:p>
          <a:p>
            <a:pPr eaLnBrk="0" hangingPunct="0"/>
            <a:r>
              <a:rPr lang="en-US" sz="1100" dirty="0" smtClean="0">
                <a:latin typeface="Georgia" pitchFamily="18" charset="0"/>
              </a:rPr>
              <a:t>AGENCY </a:t>
            </a:r>
            <a:r>
              <a:rPr lang="en-US" sz="1100" dirty="0">
                <a:latin typeface="Georgia" pitchFamily="18" charset="0"/>
              </a:rPr>
              <a:t>FOR PERSONS WITH DISABILITIES</a:t>
            </a:r>
          </a:p>
          <a:p>
            <a:pPr eaLnBrk="0" hangingPunct="0"/>
            <a:r>
              <a:rPr lang="en-US" sz="1100" dirty="0">
                <a:latin typeface="Georgia" pitchFamily="18" charset="0"/>
              </a:rPr>
              <a:t>(APD</a:t>
            </a:r>
            <a:r>
              <a:rPr lang="en-US" sz="1100" dirty="0" smtClean="0">
                <a:latin typeface="Georgia" pitchFamily="18" charset="0"/>
              </a:rPr>
              <a:t>)</a:t>
            </a:r>
          </a:p>
          <a:p>
            <a:pPr eaLnBrk="0" hangingPunct="0"/>
            <a:endParaRPr lang="en-US" sz="1100" dirty="0">
              <a:latin typeface="Georgia" pitchFamily="18" charset="0"/>
            </a:endParaRPr>
          </a:p>
          <a:p>
            <a:pPr eaLnBrk="0" hangingPunct="0"/>
            <a:r>
              <a:rPr lang="en-US" sz="1100" dirty="0">
                <a:latin typeface="Georgia" pitchFamily="18" charset="0"/>
              </a:rPr>
              <a:t>DEPARTMENT OF CHILDREN AND FAMILIES</a:t>
            </a:r>
          </a:p>
          <a:p>
            <a:pPr eaLnBrk="0" hangingPunct="0">
              <a:buFontTx/>
              <a:buChar char="•"/>
            </a:pPr>
            <a:r>
              <a:rPr lang="en-US" sz="1100" dirty="0">
                <a:latin typeface="Georgia" pitchFamily="18" charset="0"/>
              </a:rPr>
              <a:t>  Alcohol, Drug Abuse and Mental Health</a:t>
            </a:r>
          </a:p>
          <a:p>
            <a:pPr eaLnBrk="0" hangingPunct="0"/>
            <a:r>
              <a:rPr lang="en-US" sz="1100" dirty="0">
                <a:latin typeface="Georgia" pitchFamily="18" charset="0"/>
              </a:rPr>
              <a:t>Social Security, Self Pay, Foundations, Family</a:t>
            </a:r>
          </a:p>
          <a:p>
            <a:pPr eaLnBrk="0" hangingPunct="0"/>
            <a:r>
              <a:rPr lang="en-US" sz="1100" dirty="0">
                <a:latin typeface="Georgia" pitchFamily="18" charset="0"/>
              </a:rPr>
              <a:t>Natural Supports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719763" y="1889125"/>
            <a:ext cx="301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 b="1" dirty="0"/>
              <a:t> </a:t>
            </a:r>
            <a:endParaRPr lang="en-US" sz="4000" b="1" i="1" dirty="0">
              <a:latin typeface="Tahoma" pitchFamily="34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159500" y="2012950"/>
            <a:ext cx="269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 b="1" dirty="0"/>
              <a:t> </a:t>
            </a:r>
            <a:endParaRPr lang="en-US" sz="4000" b="1" i="1" dirty="0">
              <a:latin typeface="Tahoma" pitchFamily="34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62000" y="2743200"/>
            <a:ext cx="15176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152400" y="3124200"/>
            <a:ext cx="8858250" cy="92075"/>
            <a:chOff x="531" y="2306"/>
            <a:chExt cx="5146" cy="58"/>
          </a:xfrm>
        </p:grpSpPr>
        <p:sp>
          <p:nvSpPr>
            <p:cNvPr id="22565" name="Line 10"/>
            <p:cNvSpPr>
              <a:spLocks noChangeShapeType="1"/>
            </p:cNvSpPr>
            <p:nvPr/>
          </p:nvSpPr>
          <p:spPr bwMode="auto">
            <a:xfrm>
              <a:off x="531" y="2334"/>
              <a:ext cx="5093" cy="1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66" name="Freeform 11"/>
            <p:cNvSpPr>
              <a:spLocks/>
            </p:cNvSpPr>
            <p:nvPr/>
          </p:nvSpPr>
          <p:spPr bwMode="auto">
            <a:xfrm>
              <a:off x="5621" y="2306"/>
              <a:ext cx="56" cy="58"/>
            </a:xfrm>
            <a:custGeom>
              <a:avLst/>
              <a:gdLst>
                <a:gd name="T0" fmla="*/ 0 w 56"/>
                <a:gd name="T1" fmla="*/ 58 h 58"/>
                <a:gd name="T2" fmla="*/ 56 w 56"/>
                <a:gd name="T3" fmla="*/ 28 h 58"/>
                <a:gd name="T4" fmla="*/ 0 w 56"/>
                <a:gd name="T5" fmla="*/ 0 h 58"/>
                <a:gd name="T6" fmla="*/ 0 w 56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lnTo>
                    <a:pt x="56" y="28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431925" y="3116263"/>
            <a:ext cx="17732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914400" y="3352800"/>
            <a:ext cx="1266825" cy="3810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PLACE/TRAIN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BEGINS</a:t>
            </a:r>
          </a:p>
        </p:txBody>
      </p: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2971800" y="3124200"/>
            <a:ext cx="76200" cy="533400"/>
            <a:chOff x="715" y="2811"/>
            <a:chExt cx="58" cy="478"/>
          </a:xfrm>
        </p:grpSpPr>
        <p:sp>
          <p:nvSpPr>
            <p:cNvPr id="22563" name="Line 15"/>
            <p:cNvSpPr>
              <a:spLocks noChangeShapeType="1"/>
            </p:cNvSpPr>
            <p:nvPr/>
          </p:nvSpPr>
          <p:spPr bwMode="auto">
            <a:xfrm flipV="1">
              <a:off x="74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564" name="Freeform 16"/>
            <p:cNvSpPr>
              <a:spLocks/>
            </p:cNvSpPr>
            <p:nvPr/>
          </p:nvSpPr>
          <p:spPr bwMode="auto">
            <a:xfrm>
              <a:off x="71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2362200" y="3657600"/>
            <a:ext cx="1266825" cy="8382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TRAINING BEGINS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(PLACEMENT)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“IN SERVICE</a:t>
            </a:r>
            <a:r>
              <a:rPr lang="en-US" sz="1000" b="1" dirty="0" smtClean="0">
                <a:latin typeface="Tahoma" pitchFamily="34" charset="0"/>
              </a:rPr>
              <a:t>”</a:t>
            </a:r>
            <a:endParaRPr lang="en-US" sz="1000" b="1" dirty="0">
              <a:latin typeface="Tahoma" pitchFamily="34" charset="0"/>
            </a:endParaRPr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3962400" y="3352800"/>
            <a:ext cx="1524000" cy="5334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90 DAYS OF 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STABLE 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EMPLOYMEN</a:t>
            </a:r>
            <a:r>
              <a:rPr lang="en-US" sz="1000" b="1" dirty="0">
                <a:latin typeface="Tahoma" pitchFamily="34" charset="0"/>
              </a:rPr>
              <a:t>T</a:t>
            </a: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2514600" y="4876800"/>
            <a:ext cx="1981200" cy="12192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STABILIZED JOB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PERFORMANCE TO THE SATISFACTION OF: EMPLOYER, JOB COACH, VR COUNSELOR, AND </a:t>
            </a:r>
            <a:r>
              <a:rPr lang="en-US" sz="1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CUSTOMER</a:t>
            </a:r>
            <a:endParaRPr lang="en-US" sz="1000" b="1" dirty="0">
              <a:solidFill>
                <a:schemeClr val="accent4">
                  <a:lumMod val="75000"/>
                </a:schemeClr>
              </a:solidFill>
              <a:latin typeface="Tahoma" pitchFamily="34" charset="0"/>
            </a:endParaRPr>
          </a:p>
        </p:txBody>
      </p:sp>
      <p:grpSp>
        <p:nvGrpSpPr>
          <p:cNvPr id="22542" name="Group 20"/>
          <p:cNvGrpSpPr>
            <a:grpSpLocks/>
          </p:cNvGrpSpPr>
          <p:nvPr/>
        </p:nvGrpSpPr>
        <p:grpSpPr bwMode="auto">
          <a:xfrm>
            <a:off x="3657600" y="3200400"/>
            <a:ext cx="76200" cy="1676400"/>
            <a:chOff x="1935" y="2811"/>
            <a:chExt cx="58" cy="478"/>
          </a:xfrm>
        </p:grpSpPr>
        <p:sp>
          <p:nvSpPr>
            <p:cNvPr id="22561" name="Line 21"/>
            <p:cNvSpPr>
              <a:spLocks noChangeShapeType="1"/>
            </p:cNvSpPr>
            <p:nvPr/>
          </p:nvSpPr>
          <p:spPr bwMode="auto">
            <a:xfrm flipV="1">
              <a:off x="196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62" name="Freeform 22"/>
            <p:cNvSpPr>
              <a:spLocks/>
            </p:cNvSpPr>
            <p:nvPr/>
          </p:nvSpPr>
          <p:spPr bwMode="auto">
            <a:xfrm>
              <a:off x="193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2543" name="Rectangle 23"/>
          <p:cNvSpPr>
            <a:spLocks noChangeArrowheads="1"/>
          </p:cNvSpPr>
          <p:nvPr/>
        </p:nvSpPr>
        <p:spPr bwMode="auto">
          <a:xfrm>
            <a:off x="4724400" y="4800600"/>
            <a:ext cx="2211388" cy="12954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000" b="1" dirty="0">
              <a:latin typeface="Tahoma" pitchFamily="34" charset="0"/>
            </a:endParaRPr>
          </a:p>
          <a:p>
            <a:pPr algn="ctr" eaLnBrk="0" hangingPunct="0"/>
            <a:r>
              <a:rPr lang="en-US" sz="1000" b="1" dirty="0">
                <a:latin typeface="Tahoma" pitchFamily="34" charset="0"/>
              </a:rPr>
              <a:t>“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TRANSITION” TO PHASE II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HOURLY WORK GOAL ON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IPE MET.</a:t>
            </a:r>
          </a:p>
          <a:p>
            <a:pPr algn="ctr" eaLnBrk="0" hangingPunct="0"/>
            <a:endParaRPr lang="en-US" sz="1000" b="1" dirty="0">
              <a:solidFill>
                <a:schemeClr val="accent4">
                  <a:lumMod val="75000"/>
                </a:schemeClr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CONSUMER MAKING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COMPETITIVE </a:t>
            </a:r>
            <a:r>
              <a:rPr lang="en-US" sz="1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WAGES</a:t>
            </a:r>
            <a:endParaRPr lang="en-US" sz="1000" b="1" dirty="0">
              <a:solidFill>
                <a:schemeClr val="accent4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2544" name="Rectangle 24"/>
          <p:cNvSpPr>
            <a:spLocks noChangeArrowheads="1"/>
          </p:cNvSpPr>
          <p:nvPr/>
        </p:nvSpPr>
        <p:spPr bwMode="auto">
          <a:xfrm>
            <a:off x="4425950" y="5448300"/>
            <a:ext cx="2079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endParaRPr lang="en-US" sz="4000" b="1" i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2545" name="Rectangle 25"/>
          <p:cNvSpPr>
            <a:spLocks noChangeArrowheads="1"/>
          </p:cNvSpPr>
          <p:nvPr/>
        </p:nvSpPr>
        <p:spPr bwMode="auto">
          <a:xfrm>
            <a:off x="7010400" y="4648200"/>
            <a:ext cx="1600200" cy="12192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latin typeface="Tahoma" pitchFamily="34" charset="0"/>
              </a:rPr>
              <a:t>VR CASE </a:t>
            </a:r>
          </a:p>
          <a:p>
            <a:pPr algn="ctr" eaLnBrk="0" hangingPunct="0"/>
            <a:endParaRPr lang="en-US" sz="1000" b="1" dirty="0">
              <a:latin typeface="Tahoma" pitchFamily="34" charset="0"/>
            </a:endParaRPr>
          </a:p>
          <a:p>
            <a:pPr algn="ctr" eaLnBrk="0" hangingPunct="0"/>
            <a:r>
              <a:rPr lang="en-US" sz="1000" b="1" dirty="0">
                <a:latin typeface="Tahoma" pitchFamily="34" charset="0"/>
              </a:rPr>
              <a:t>CLOSURE</a:t>
            </a:r>
          </a:p>
          <a:p>
            <a:pPr algn="ctr" eaLnBrk="0" hangingPunct="0"/>
            <a:endParaRPr lang="en-US" sz="1000" b="1" dirty="0">
              <a:latin typeface="Tahoma" pitchFamily="34" charset="0"/>
            </a:endParaRPr>
          </a:p>
          <a:p>
            <a:pPr algn="ctr" eaLnBrk="0" hangingPunct="0"/>
            <a:r>
              <a:rPr lang="en-US" sz="1000" b="1" dirty="0">
                <a:latin typeface="Tahoma" pitchFamily="34" charset="0"/>
              </a:rPr>
              <a:t>“REHABILITATED”</a:t>
            </a:r>
          </a:p>
          <a:p>
            <a:pPr algn="ctr" eaLnBrk="0" hangingPunct="0"/>
            <a:endParaRPr lang="en-US" sz="1000" b="1" dirty="0">
              <a:latin typeface="Tahoma" pitchFamily="34" charset="0"/>
            </a:endParaRPr>
          </a:p>
        </p:txBody>
      </p:sp>
      <p:grpSp>
        <p:nvGrpSpPr>
          <p:cNvPr id="22546" name="Group 26"/>
          <p:cNvGrpSpPr>
            <a:grpSpLocks/>
          </p:cNvGrpSpPr>
          <p:nvPr/>
        </p:nvGrpSpPr>
        <p:grpSpPr bwMode="auto">
          <a:xfrm flipH="1">
            <a:off x="8305800" y="3124200"/>
            <a:ext cx="76200" cy="1524000"/>
            <a:chOff x="4323" y="2864"/>
            <a:chExt cx="58" cy="531"/>
          </a:xfrm>
        </p:grpSpPr>
        <p:sp>
          <p:nvSpPr>
            <p:cNvPr id="22559" name="Line 27"/>
            <p:cNvSpPr>
              <a:spLocks noChangeShapeType="1"/>
            </p:cNvSpPr>
            <p:nvPr/>
          </p:nvSpPr>
          <p:spPr bwMode="auto">
            <a:xfrm flipV="1">
              <a:off x="4351" y="2918"/>
              <a:ext cx="1" cy="47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560" name="Freeform 28"/>
            <p:cNvSpPr>
              <a:spLocks/>
            </p:cNvSpPr>
            <p:nvPr/>
          </p:nvSpPr>
          <p:spPr bwMode="auto">
            <a:xfrm>
              <a:off x="4323" y="2864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2547" name="Rectangle 29"/>
          <p:cNvSpPr>
            <a:spLocks noChangeArrowheads="1"/>
          </p:cNvSpPr>
          <p:nvPr/>
        </p:nvSpPr>
        <p:spPr bwMode="auto">
          <a:xfrm>
            <a:off x="760413" y="6477000"/>
            <a:ext cx="6667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700" dirty="0">
                <a:solidFill>
                  <a:srgbClr val="000000"/>
                </a:solidFill>
                <a:latin typeface="Times New Roman" pitchFamily="18" charset="0"/>
              </a:rPr>
              <a:t>SERS TEAM 6/97</a:t>
            </a:r>
            <a:endParaRPr lang="en-US" sz="4000" b="1" i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2548" name="AutoShape 30"/>
          <p:cNvSpPr>
            <a:spLocks noChangeArrowheads="1"/>
          </p:cNvSpPr>
          <p:nvPr/>
        </p:nvSpPr>
        <p:spPr bwMode="auto">
          <a:xfrm>
            <a:off x="990600" y="2133600"/>
            <a:ext cx="2819400" cy="838200"/>
          </a:xfrm>
          <a:prstGeom prst="homePlate">
            <a:avLst>
              <a:gd name="adj" fmla="val 84091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9" name="AutoShape 31"/>
          <p:cNvSpPr>
            <a:spLocks noChangeArrowheads="1"/>
          </p:cNvSpPr>
          <p:nvPr/>
        </p:nvSpPr>
        <p:spPr bwMode="auto">
          <a:xfrm>
            <a:off x="4419600" y="1600200"/>
            <a:ext cx="3962400" cy="1524000"/>
          </a:xfrm>
          <a:prstGeom prst="homePlate">
            <a:avLst>
              <a:gd name="adj" fmla="val 65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50" name="Rectangle 32"/>
          <p:cNvSpPr>
            <a:spLocks noChangeArrowheads="1"/>
          </p:cNvSpPr>
          <p:nvPr/>
        </p:nvSpPr>
        <p:spPr bwMode="auto">
          <a:xfrm>
            <a:off x="6248400" y="3352800"/>
            <a:ext cx="16764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60 ADDITIONAL DAYS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OF STABLE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EMPLOYMENT</a:t>
            </a:r>
          </a:p>
        </p:txBody>
      </p:sp>
      <p:grpSp>
        <p:nvGrpSpPr>
          <p:cNvPr id="22551" name="Group 34"/>
          <p:cNvGrpSpPr>
            <a:grpSpLocks/>
          </p:cNvGrpSpPr>
          <p:nvPr/>
        </p:nvGrpSpPr>
        <p:grpSpPr bwMode="auto">
          <a:xfrm>
            <a:off x="685800" y="3200400"/>
            <a:ext cx="76200" cy="1295400"/>
            <a:chOff x="1935" y="2811"/>
            <a:chExt cx="58" cy="478"/>
          </a:xfrm>
        </p:grpSpPr>
        <p:sp>
          <p:nvSpPr>
            <p:cNvPr id="22557" name="Line 35"/>
            <p:cNvSpPr>
              <a:spLocks noChangeShapeType="1"/>
            </p:cNvSpPr>
            <p:nvPr/>
          </p:nvSpPr>
          <p:spPr bwMode="auto">
            <a:xfrm flipV="1">
              <a:off x="196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58" name="Freeform 36"/>
            <p:cNvSpPr>
              <a:spLocks/>
            </p:cNvSpPr>
            <p:nvPr/>
          </p:nvSpPr>
          <p:spPr bwMode="auto">
            <a:xfrm>
              <a:off x="193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2552" name="Group 37"/>
          <p:cNvGrpSpPr>
            <a:grpSpLocks/>
          </p:cNvGrpSpPr>
          <p:nvPr/>
        </p:nvGrpSpPr>
        <p:grpSpPr bwMode="auto">
          <a:xfrm>
            <a:off x="5715000" y="3124200"/>
            <a:ext cx="152400" cy="1676400"/>
            <a:chOff x="1935" y="2811"/>
            <a:chExt cx="58" cy="478"/>
          </a:xfrm>
        </p:grpSpPr>
        <p:sp>
          <p:nvSpPr>
            <p:cNvPr id="22555" name="Line 38"/>
            <p:cNvSpPr>
              <a:spLocks noChangeShapeType="1"/>
            </p:cNvSpPr>
            <p:nvPr/>
          </p:nvSpPr>
          <p:spPr bwMode="auto">
            <a:xfrm flipV="1">
              <a:off x="196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556" name="Freeform 39"/>
            <p:cNvSpPr>
              <a:spLocks/>
            </p:cNvSpPr>
            <p:nvPr/>
          </p:nvSpPr>
          <p:spPr bwMode="auto">
            <a:xfrm>
              <a:off x="193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2553" name="Rectangle 40"/>
          <p:cNvSpPr>
            <a:spLocks noChangeArrowheads="1"/>
          </p:cNvSpPr>
          <p:nvPr/>
        </p:nvSpPr>
        <p:spPr bwMode="auto">
          <a:xfrm>
            <a:off x="533400" y="4495800"/>
            <a:ext cx="1143000" cy="6858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 INDIVIDUAL CAREER </a:t>
            </a:r>
            <a:r>
              <a:rPr lang="en-US" sz="1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PLAN</a:t>
            </a:r>
            <a:endParaRPr lang="en-US" sz="1000" b="1" dirty="0">
              <a:solidFill>
                <a:schemeClr val="accent4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2554" name="Text Box 41"/>
          <p:cNvSpPr txBox="1">
            <a:spLocks noChangeArrowheads="1"/>
          </p:cNvSpPr>
          <p:nvPr/>
        </p:nvSpPr>
        <p:spPr bwMode="auto">
          <a:xfrm>
            <a:off x="2133600" y="12192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Sequence for Successful SE Outcomes</a:t>
            </a:r>
          </a:p>
        </p:txBody>
      </p:sp>
    </p:spTree>
    <p:extLst>
      <p:ext uri="{BB962C8B-B14F-4D97-AF65-F5344CB8AC3E}">
        <p14:creationId xmlns:p14="http://schemas.microsoft.com/office/powerpoint/2010/main" val="153668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95400"/>
            <a:ext cx="4259317" cy="4663966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400300" y="1066800"/>
            <a:ext cx="44958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Its Your TEAM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621081"/>
              </p:ext>
            </p:extLst>
          </p:nvPr>
        </p:nvGraphicFramePr>
        <p:xfrm>
          <a:off x="2857500" y="1813034"/>
          <a:ext cx="61341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9" name="Picture 7" descr="C:\Users\cedupoint\AppData\Local\Microsoft\Windows\Temporary Internet Files\Content.IE5\06KP2T1K\MP90042277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2590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Social Security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048001"/>
          </a:xfrm>
        </p:spPr>
        <p:txBody>
          <a:bodyPr/>
          <a:lstStyle/>
          <a:p>
            <a:r>
              <a:rPr lang="en-US" sz="2400" dirty="0" smtClean="0"/>
              <a:t>Supplemental Security Income</a:t>
            </a:r>
          </a:p>
          <a:p>
            <a:pPr lvl="1"/>
            <a:r>
              <a:rPr lang="en-US" sz="2400" dirty="0" smtClean="0"/>
              <a:t>Pays benefits based on financial need to cover basic needs for food, clothing, and shelter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SSDI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048001"/>
          </a:xfrm>
        </p:spPr>
        <p:txBody>
          <a:bodyPr/>
          <a:lstStyle/>
          <a:p>
            <a:r>
              <a:rPr lang="en-US" sz="2200" dirty="0" smtClean="0"/>
              <a:t>Social Security Disability Insurance</a:t>
            </a:r>
          </a:p>
          <a:p>
            <a:pPr lvl="1"/>
            <a:r>
              <a:rPr lang="en-US" sz="2200" dirty="0" smtClean="0"/>
              <a:t>Pays benefits to you and certain members of your family if you are “insured.” meaning that you worked long enough and paid Social Security taxes</a:t>
            </a:r>
            <a:endParaRPr lang="en-US" sz="22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" y="5902324"/>
            <a:ext cx="8229600" cy="80327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For more information on Eligibility of these programs, </a:t>
            </a:r>
            <a:r>
              <a:rPr lang="en-US" sz="2200" dirty="0"/>
              <a:t>please visit </a:t>
            </a:r>
            <a:r>
              <a:rPr lang="en-US" sz="2400" dirty="0">
                <a:hlinkClick r:id="rId3"/>
              </a:rPr>
              <a:t>https://www.ssa.gov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Social Security Work Incentives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Did you know:</a:t>
            </a:r>
          </a:p>
          <a:p>
            <a:r>
              <a:rPr lang="en-US" sz="3600" dirty="0" smtClean="0"/>
              <a:t>Special </a:t>
            </a:r>
            <a:r>
              <a:rPr lang="en-US" sz="3600" dirty="0"/>
              <a:t>rules make it possible for people with disabilities </a:t>
            </a:r>
            <a:r>
              <a:rPr lang="en-US" sz="3600" dirty="0" smtClean="0"/>
              <a:t>to </a:t>
            </a:r>
            <a:r>
              <a:rPr lang="en-US" sz="3600" dirty="0"/>
              <a:t>work and still receive monthly payments and Medicare or Medicaid. </a:t>
            </a:r>
            <a:endParaRPr lang="en-US" sz="3600" dirty="0" smtClean="0"/>
          </a:p>
          <a:p>
            <a:r>
              <a:rPr lang="en-US" sz="3600" dirty="0" smtClean="0"/>
              <a:t>Social </a:t>
            </a:r>
            <a:r>
              <a:rPr lang="en-US" sz="3600" dirty="0"/>
              <a:t>Security calls these rules "work incentives."</a:t>
            </a:r>
          </a:p>
        </p:txBody>
      </p:sp>
    </p:spTree>
    <p:extLst>
      <p:ext uri="{BB962C8B-B14F-4D97-AF65-F5344CB8AC3E}">
        <p14:creationId xmlns:p14="http://schemas.microsoft.com/office/powerpoint/2010/main" val="37312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48200" y="2133600"/>
            <a:ext cx="441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Self-Sufficient </a:t>
            </a:r>
            <a:r>
              <a:rPr lang="en-US" dirty="0"/>
              <a:t>(money, choices, etc.)</a:t>
            </a:r>
          </a:p>
          <a:p>
            <a:r>
              <a:rPr lang="en-US" dirty="0"/>
              <a:t>Relationships with Other People</a:t>
            </a:r>
          </a:p>
          <a:p>
            <a:r>
              <a:rPr lang="en-US" dirty="0"/>
              <a:t>Inclusion in Community Activities</a:t>
            </a:r>
          </a:p>
          <a:p>
            <a:r>
              <a:rPr lang="en-US" dirty="0"/>
              <a:t>Better Health </a:t>
            </a:r>
          </a:p>
          <a:p>
            <a:r>
              <a:rPr lang="en-US" dirty="0" smtClean="0"/>
              <a:t>Increased Self Esteem and Self Worth</a:t>
            </a:r>
            <a:endParaRPr lang="en-US" dirty="0"/>
          </a:p>
          <a:p>
            <a:r>
              <a:rPr lang="en-US" dirty="0"/>
              <a:t>Less Danger of Abuse and </a:t>
            </a:r>
            <a:r>
              <a:rPr lang="en-US" dirty="0" smtClean="0"/>
              <a:t>Exploitation</a:t>
            </a:r>
          </a:p>
          <a:p>
            <a:r>
              <a:rPr lang="en-US" dirty="0" smtClean="0"/>
              <a:t>SUCCESS!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0"/>
          <a:stretch/>
        </p:blipFill>
        <p:spPr>
          <a:xfrm>
            <a:off x="0" y="2426475"/>
            <a:ext cx="3962400" cy="412672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Value of Work</a:t>
            </a:r>
          </a:p>
        </p:txBody>
      </p:sp>
    </p:spTree>
    <p:extLst>
      <p:ext uri="{BB962C8B-B14F-4D97-AF65-F5344CB8AC3E}">
        <p14:creationId xmlns:p14="http://schemas.microsoft.com/office/powerpoint/2010/main" val="33524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Maintain Social Security Benefits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921" y="2514600"/>
            <a:ext cx="5134079" cy="4110613"/>
          </a:xfrm>
        </p:spPr>
        <p:txBody>
          <a:bodyPr/>
          <a:lstStyle/>
          <a:p>
            <a:r>
              <a:rPr lang="en-US" sz="2400" dirty="0" smtClean="0"/>
              <a:t>It is </a:t>
            </a:r>
            <a:r>
              <a:rPr lang="en-US" sz="2400" b="1" dirty="0" smtClean="0"/>
              <a:t>important</a:t>
            </a:r>
            <a:r>
              <a:rPr lang="en-US" sz="2400" dirty="0" smtClean="0"/>
              <a:t> that parents require child/adult to have a shelter obligation.</a:t>
            </a:r>
          </a:p>
          <a:p>
            <a:pPr lvl="1"/>
            <a:r>
              <a:rPr lang="en-US" sz="2000" dirty="0" smtClean="0"/>
              <a:t>Individuals will receive the Maximum Supplemental Security Income (SSI) benefit amount of $810.00</a:t>
            </a:r>
          </a:p>
          <a:p>
            <a:r>
              <a:rPr lang="en-US" sz="2400" dirty="0" smtClean="0"/>
              <a:t>If under the age of 18, child is no eligible for SSI benefits due to their parents income. </a:t>
            </a:r>
          </a:p>
          <a:p>
            <a:pPr lvl="1"/>
            <a:r>
              <a:rPr lang="en-US" sz="2000" dirty="0" smtClean="0"/>
              <a:t>Parents income is excluded at age 18, so be sure to apply for benefits at the age of 18.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6012" r="12883"/>
          <a:stretch/>
        </p:blipFill>
        <p:spPr>
          <a:xfrm>
            <a:off x="34228" y="2831363"/>
            <a:ext cx="3975693" cy="3477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9583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Helpful tips for students and families </a:t>
            </a:r>
            <a:r>
              <a:rPr lang="en-US" sz="2400" dirty="0">
                <a:latin typeface="+mj-lt"/>
              </a:rPr>
              <a:t>with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disabilities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16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Social Security Work Incentives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419600"/>
          </a:xfrm>
        </p:spPr>
        <p:txBody>
          <a:bodyPr/>
          <a:lstStyle/>
          <a:p>
            <a:r>
              <a:rPr lang="en-US" dirty="0" smtClean="0"/>
              <a:t>Student Earned Income Exclusion</a:t>
            </a:r>
          </a:p>
          <a:p>
            <a:pPr lvl="1"/>
            <a:r>
              <a:rPr lang="en-US" dirty="0"/>
              <a:t>Allows a person under age 22 and regularly attending school to exclude earning from </a:t>
            </a:r>
            <a:r>
              <a:rPr lang="en-US" dirty="0" smtClean="0"/>
              <a:t>income</a:t>
            </a:r>
          </a:p>
          <a:p>
            <a:r>
              <a:rPr lang="en-US" dirty="0" smtClean="0"/>
              <a:t>Impairment Related Work Expense (IRWE)</a:t>
            </a:r>
          </a:p>
          <a:p>
            <a:pPr lvl="1"/>
            <a:r>
              <a:rPr lang="en-US" dirty="0" smtClean="0"/>
              <a:t>Is an SSI and SSDI Work Incentive</a:t>
            </a:r>
          </a:p>
          <a:p>
            <a:pPr lvl="1"/>
            <a:r>
              <a:rPr lang="en-US" dirty="0" smtClean="0"/>
              <a:t>Out-of-pocket expenses that support a disability to allow a person to earn income, even if those items or services are also needed for non-work activities can be deducted from the amount of earnings. </a:t>
            </a:r>
          </a:p>
          <a:p>
            <a:pPr lvl="2"/>
            <a:r>
              <a:rPr lang="en-US" dirty="0" smtClean="0"/>
              <a:t>EX: Transportation, medication, medical devices, and personal care assistance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18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48" y="4883486"/>
            <a:ext cx="1666352" cy="1681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Workforce Innovation Opportunity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WIOA is…</a:t>
            </a:r>
          </a:p>
          <a:p>
            <a:r>
              <a:rPr lang="en-US" sz="2400" dirty="0" smtClean="0"/>
              <a:t>Federal </a:t>
            </a:r>
            <a:r>
              <a:rPr lang="en-US" sz="2400" dirty="0"/>
              <a:t>law passed July 22, 2014</a:t>
            </a:r>
          </a:p>
          <a:p>
            <a:r>
              <a:rPr lang="en-US" sz="2400" dirty="0" smtClean="0"/>
              <a:t>Replaces </a:t>
            </a:r>
            <a:r>
              <a:rPr lang="en-US" sz="2400" dirty="0"/>
              <a:t>the Workforce Investment Act of 1998 </a:t>
            </a:r>
            <a:r>
              <a:rPr lang="en-US" sz="2400" dirty="0" smtClean="0"/>
              <a:t>(</a:t>
            </a:r>
            <a:r>
              <a:rPr lang="en-US" sz="2400" dirty="0"/>
              <a:t>WIA)</a:t>
            </a:r>
          </a:p>
          <a:p>
            <a:r>
              <a:rPr lang="en-US" sz="2400" dirty="0" smtClean="0"/>
              <a:t>Amends </a:t>
            </a:r>
            <a:r>
              <a:rPr lang="en-US" sz="2400" dirty="0"/>
              <a:t>the Adult Education and Family Literacy </a:t>
            </a:r>
            <a:r>
              <a:rPr lang="en-US" sz="2400" dirty="0" smtClean="0"/>
              <a:t>Act</a:t>
            </a:r>
            <a:r>
              <a:rPr lang="en-US" sz="2400" dirty="0"/>
              <a:t>, Wagner </a:t>
            </a:r>
            <a:r>
              <a:rPr lang="en-US" sz="2400" dirty="0" err="1"/>
              <a:t>Peyser</a:t>
            </a:r>
            <a:r>
              <a:rPr lang="en-US" sz="2400" dirty="0"/>
              <a:t> Act, and the Rehabilitation </a:t>
            </a:r>
            <a:r>
              <a:rPr lang="en-US" sz="2400" dirty="0" smtClean="0"/>
              <a:t>Act of </a:t>
            </a:r>
            <a:r>
              <a:rPr lang="en-US" sz="2400" dirty="0"/>
              <a:t>1973</a:t>
            </a:r>
          </a:p>
          <a:p>
            <a:r>
              <a:rPr lang="en-US" sz="2400" dirty="0" smtClean="0"/>
              <a:t>Requires </a:t>
            </a:r>
            <a:r>
              <a:rPr lang="en-US" sz="2400" dirty="0"/>
              <a:t>states to align workforce </a:t>
            </a:r>
            <a:r>
              <a:rPr lang="en-US" sz="2400" dirty="0" smtClean="0"/>
              <a:t>development programs</a:t>
            </a:r>
            <a:endParaRPr lang="en-US" sz="2400" dirty="0"/>
          </a:p>
          <a:p>
            <a:pPr defTabSz="228600">
              <a:tabLst>
                <a:tab pos="228600" algn="l"/>
              </a:tabLst>
            </a:pPr>
            <a:r>
              <a:rPr lang="en-US" sz="2400" dirty="0" smtClean="0"/>
              <a:t>Regarding </a:t>
            </a:r>
            <a:r>
              <a:rPr lang="en-US" sz="2400" dirty="0"/>
              <a:t>Transition Youth, requires certain </a:t>
            </a:r>
            <a:r>
              <a:rPr lang="en-US" sz="2400" dirty="0" smtClean="0"/>
              <a:t>Pre-Employment </a:t>
            </a:r>
            <a:r>
              <a:rPr lang="en-US" sz="2400" dirty="0"/>
              <a:t>Transition services to be made </a:t>
            </a:r>
            <a:r>
              <a:rPr lang="en-US" sz="2400" dirty="0" smtClean="0"/>
              <a:t>available </a:t>
            </a:r>
            <a:r>
              <a:rPr lang="en-US" sz="2400" dirty="0"/>
              <a:t>to all students with disabilities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613">
            <a:off x="6142143" y="5334000"/>
            <a:ext cx="2095500" cy="139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2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More New Information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Workforce Innovation and Opportunity Act  (WIOA)</a:t>
            </a:r>
          </a:p>
          <a:p>
            <a:r>
              <a:rPr lang="en-US" dirty="0" smtClean="0"/>
              <a:t>15% of VR funds  dedicated for Pre-Employment Services for Youth</a:t>
            </a:r>
          </a:p>
          <a:p>
            <a:r>
              <a:rPr lang="en-US" dirty="0" smtClean="0"/>
              <a:t>Supported Employment Grant Funds require 50% spent on youth</a:t>
            </a:r>
          </a:p>
          <a:p>
            <a:r>
              <a:rPr lang="en-US" dirty="0" smtClean="0"/>
              <a:t>Places a focus on Business as a key customer to VR</a:t>
            </a:r>
          </a:p>
          <a:p>
            <a:r>
              <a:rPr lang="en-US" b="1" dirty="0" smtClean="0"/>
              <a:t>Section 511 of WIOA </a:t>
            </a:r>
            <a:r>
              <a:rPr lang="en-US" dirty="0" smtClean="0"/>
              <a:t>very important regarding youth and adults participating in subminimum wage employment.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56" y="3657600"/>
            <a:ext cx="2260904" cy="2282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511 of 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799"/>
            <a:ext cx="6184295" cy="446790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Provides Information on:</a:t>
            </a:r>
            <a:br>
              <a:rPr lang="en-US" b="1" dirty="0" smtClean="0"/>
            </a:b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New rules and requirements regarding Sub-Minimum Wage for current participants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New rules for Youth prior to participating in Sub-Minimum Wage employment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774">
            <a:off x="6781477" y="4653251"/>
            <a:ext cx="2108240" cy="140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711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WIOA Pre-Employment </a:t>
            </a:r>
            <a:br>
              <a:rPr lang="en-US" dirty="0" smtClean="0"/>
            </a:br>
            <a:r>
              <a:rPr lang="en-US" dirty="0" smtClean="0"/>
              <a:t>Transition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Includes:  </a:t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b="1" dirty="0" smtClean="0"/>
              <a:t>Career Assessment and Counseling</a:t>
            </a:r>
          </a:p>
          <a:p>
            <a:pPr lvl="1"/>
            <a:r>
              <a:rPr lang="en-US" sz="2000" dirty="0" smtClean="0"/>
              <a:t>Discovery</a:t>
            </a:r>
          </a:p>
          <a:p>
            <a:pPr lvl="1"/>
            <a:r>
              <a:rPr lang="en-US" sz="2000" dirty="0" smtClean="0"/>
              <a:t>SE Individual Career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Workplace Readiness Training</a:t>
            </a:r>
          </a:p>
          <a:p>
            <a:pPr lvl="1"/>
            <a:r>
              <a:rPr lang="en-US" sz="2000" dirty="0" smtClean="0"/>
              <a:t>Pre-Placement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Community Based Work Experiences</a:t>
            </a:r>
          </a:p>
          <a:p>
            <a:pPr lvl="1"/>
            <a:r>
              <a:rPr lang="en-US" sz="2000" dirty="0" smtClean="0"/>
              <a:t>OJT or Job Coaching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Self-Advocacy Instruction and Peer Mentoring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Postsecondary Career Counseling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162300"/>
            <a:ext cx="247650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757">
            <a:off x="6326859" y="3429898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949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1" b="22557"/>
          <a:stretch/>
        </p:blipFill>
        <p:spPr>
          <a:xfrm>
            <a:off x="6116270" y="3505200"/>
            <a:ext cx="1992093" cy="328999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814" y="1973437"/>
            <a:ext cx="8882958" cy="471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Florida Governor Rick Scott and Florida Legislators have appropriated </a:t>
            </a:r>
            <a:r>
              <a:rPr lang="en-US" sz="2400" b="1" dirty="0"/>
              <a:t>$1,000,000 </a:t>
            </a:r>
            <a:r>
              <a:rPr lang="en-US" sz="2400" dirty="0"/>
              <a:t>to APD for the Fiscal Year(FY) 2015/16 to help APD clients on the Waiting List find and maintain </a:t>
            </a:r>
            <a:r>
              <a:rPr lang="en-US" sz="2400" b="1" dirty="0"/>
              <a:t>employment and/or internships. </a:t>
            </a:r>
            <a:r>
              <a:rPr lang="en-US" sz="2400" dirty="0"/>
              <a:t>APD was appropriated $500,000 for FY 2016/17.</a:t>
            </a:r>
            <a:endParaRPr lang="en-US" sz="24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7493" y="107478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Employment Enhancement Project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10000"/>
            <a:ext cx="5029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Job Seekers must be: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n-lt"/>
              </a:rPr>
              <a:t>At least 18 years 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n-lt"/>
              </a:rPr>
              <a:t>On the APD Waiting List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n-lt"/>
              </a:rPr>
              <a:t>Interested in having a Job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2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55766" y="2057400"/>
            <a:ext cx="8784867" cy="46482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Highest priority will be for people leaving school to begin working in competitive employment 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Employment Enhancement Project (EEP) funds are non-recurring, with optimistic projections for additional funds for future Fiscal Years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Services will be provided by APD Supported Employment Providers and authorized through service authorizations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 Supported Employment rates apply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Services to be funded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Supported Employment Coaching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Follow- Along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Paid Internships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Transportation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638800" y="4016946"/>
            <a:ext cx="3048000" cy="2254833"/>
          </a:xfrm>
          <a:prstGeom prst="cloudCallout">
            <a:avLst>
              <a:gd name="adj1" fmla="val -28380"/>
              <a:gd name="adj2" fmla="val 61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267200"/>
            <a:ext cx="2555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Participation in EEP does not affect an individual’s Waiting List status. This project is specific to Employment.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Employment Enhancement Project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Success Stories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819400"/>
            <a:ext cx="3429000" cy="3429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9686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4267200"/>
            <a:ext cx="2365248" cy="236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642">
            <a:off x="7066519" y="5199762"/>
            <a:ext cx="1789712" cy="119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28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Moving Supported Employment </a:t>
            </a:r>
            <a:br>
              <a:rPr lang="en-US" sz="3200" dirty="0" smtClean="0"/>
            </a:br>
            <a:r>
              <a:rPr lang="en-US" sz="3200" dirty="0" smtClean="0"/>
              <a:t>Forward In VR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Additional Services needed to support individuals with the most significant and complex disabilities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Discovery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Customized Employment- Customized Job Placement Services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Other factors needed to improve VR’s services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Access to well trained and quality providers.  Incentives needed to encourage providers to take the needed time to provide employment services for individuals with the most significant disabilities.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VR Counselors “vision” of all individuals </a:t>
            </a:r>
            <a:br>
              <a:rPr lang="en-US" sz="2400" dirty="0" smtClean="0"/>
            </a:br>
            <a:r>
              <a:rPr lang="en-US" sz="2400" dirty="0" smtClean="0"/>
              <a:t>as employable with the right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Who is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VR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APD?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VR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840163"/>
          </a:xfrm>
        </p:spPr>
        <p:txBody>
          <a:bodyPr/>
          <a:lstStyle/>
          <a:p>
            <a:r>
              <a:rPr lang="en-US" sz="2400" dirty="0" smtClean="0"/>
              <a:t>Florida State Agency</a:t>
            </a:r>
          </a:p>
          <a:p>
            <a:r>
              <a:rPr lang="en-US" sz="2400" dirty="0" smtClean="0"/>
              <a:t>Help people with disabilities find and maintain employment and enhance their independence.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APD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840164"/>
          </a:xfrm>
        </p:spPr>
        <p:txBody>
          <a:bodyPr/>
          <a:lstStyle/>
          <a:p>
            <a:r>
              <a:rPr lang="en-US" sz="2200" dirty="0" smtClean="0"/>
              <a:t>Florida State Agency</a:t>
            </a:r>
          </a:p>
          <a:p>
            <a:r>
              <a:rPr lang="en-US" sz="2200" dirty="0" smtClean="0"/>
              <a:t>Supports persons with developmental disabilities in living, learning, and working in their communities.</a:t>
            </a:r>
          </a:p>
          <a:p>
            <a:r>
              <a:rPr lang="en-US" sz="2200" dirty="0" smtClean="0"/>
              <a:t>Administers the Florida Home and Community Based Medicaid Waiver Services </a:t>
            </a:r>
          </a:p>
          <a:p>
            <a:pPr lvl="1"/>
            <a:r>
              <a:rPr lang="en-US" sz="2200" dirty="0" smtClean="0"/>
              <a:t>Also referred to as </a:t>
            </a:r>
            <a:r>
              <a:rPr lang="en-US" sz="2200" dirty="0" err="1" smtClean="0"/>
              <a:t>iBudget</a:t>
            </a:r>
            <a:r>
              <a:rPr lang="en-US" sz="2200" dirty="0" smtClean="0"/>
              <a:t> Waiver or HCBS Waiver</a:t>
            </a:r>
          </a:p>
        </p:txBody>
      </p:sp>
    </p:spTree>
    <p:extLst>
      <p:ext uri="{BB962C8B-B14F-4D97-AF65-F5344CB8AC3E}">
        <p14:creationId xmlns:p14="http://schemas.microsoft.com/office/powerpoint/2010/main" val="20810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27" y="1866900"/>
            <a:ext cx="2226797" cy="2219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Customized Employment (CE)?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WIOA Definition</a:t>
            </a:r>
          </a:p>
          <a:p>
            <a:pPr lvl="1"/>
            <a:r>
              <a:rPr lang="en-US" sz="2000" dirty="0" smtClean="0"/>
              <a:t>To be customized, employment must be:</a:t>
            </a:r>
          </a:p>
          <a:p>
            <a:pPr lvl="2"/>
            <a:r>
              <a:rPr lang="en-US" sz="2000" dirty="0" smtClean="0"/>
              <a:t>Paid competitive work</a:t>
            </a:r>
          </a:p>
          <a:p>
            <a:pPr lvl="2"/>
            <a:r>
              <a:rPr lang="en-US" sz="2000" dirty="0" smtClean="0"/>
              <a:t>Integrated Settings</a:t>
            </a:r>
          </a:p>
          <a:p>
            <a:pPr lvl="2"/>
            <a:r>
              <a:rPr lang="en-US" sz="2000" dirty="0" smtClean="0"/>
              <a:t>Ongoing Supports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Simply stated CE means individualizing the employment relationship between employees and employers in ways that meet the needs of both.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Employment development is determined by the individual, not openings or market demand.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978">
            <a:off x="6898798" y="2822401"/>
            <a:ext cx="1677111" cy="1274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19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24050"/>
            <a:ext cx="6477000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9144000" cy="76517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VR and APD Commitment to You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4419600" cy="179651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5898"/>
            <a:ext cx="4157662" cy="44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3352800"/>
          </a:xfrm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Jan Pearce</a:t>
            </a:r>
            <a:br>
              <a:rPr lang="en-US" dirty="0" smtClean="0"/>
            </a:br>
            <a:r>
              <a:rPr lang="en-US" dirty="0" smtClean="0"/>
              <a:t>(850)245-3302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Jan.Pearce@vr.fldoe.org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Local Contacts - Handout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www.rehabworks.org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3352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Meghan Murray</a:t>
            </a:r>
            <a:br>
              <a:rPr lang="en-US" dirty="0" smtClean="0"/>
            </a:br>
            <a:r>
              <a:rPr lang="en-US" dirty="0" smtClean="0"/>
              <a:t>(850)410-2876</a:t>
            </a:r>
            <a:br>
              <a:rPr lang="en-US" dirty="0" smtClean="0"/>
            </a:br>
            <a:r>
              <a:rPr lang="en-US" sz="2200" dirty="0" smtClean="0"/>
              <a:t>Meghan.Murray@apdcares.org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Local Contacts – Handout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www.apdcares.org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 b="33341"/>
          <a:stretch/>
        </p:blipFill>
        <p:spPr>
          <a:xfrm>
            <a:off x="2202180" y="5181600"/>
            <a:ext cx="458724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</a:t>
            </a:r>
            <a:endParaRPr lang="en-US" sz="44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57200" y="2284089"/>
            <a:ext cx="4040188" cy="535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VR</a:t>
            </a:r>
            <a:endParaRPr lang="en-US" sz="32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2895600"/>
            <a:ext cx="4040188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Physical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smtClean="0"/>
              <a:t>or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mental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impairment that results in a substantial impediment  </a:t>
            </a:r>
          </a:p>
          <a:p>
            <a:pPr lvl="1"/>
            <a:r>
              <a:rPr lang="en-US" sz="2400" dirty="0" smtClean="0"/>
              <a:t>To prepare for, gain, or retain </a:t>
            </a:r>
            <a:r>
              <a:rPr lang="en-US" sz="2400" b="1" dirty="0" smtClean="0">
                <a:solidFill>
                  <a:schemeClr val="accent1"/>
                </a:solidFill>
              </a:rPr>
              <a:t>employment</a:t>
            </a:r>
          </a:p>
          <a:p>
            <a:r>
              <a:rPr lang="en-US" sz="2400" dirty="0" smtClean="0"/>
              <a:t>Benefit from VR services</a:t>
            </a:r>
          </a:p>
          <a:p>
            <a:r>
              <a:rPr lang="en-US" sz="2400" dirty="0" smtClean="0"/>
              <a:t>SSA recipient</a:t>
            </a:r>
          </a:p>
          <a:p>
            <a:endParaRPr lang="en-US" sz="2800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645025" y="2284089"/>
            <a:ext cx="4041775" cy="535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APD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45025" y="2895600"/>
            <a:ext cx="4041775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Autism</a:t>
            </a:r>
          </a:p>
          <a:p>
            <a:r>
              <a:rPr lang="en-US" sz="2400" dirty="0" smtClean="0"/>
              <a:t>Cerebral palsy</a:t>
            </a:r>
          </a:p>
          <a:p>
            <a:r>
              <a:rPr lang="en-US" sz="2400" dirty="0" smtClean="0"/>
              <a:t>Down syndrome</a:t>
            </a:r>
          </a:p>
          <a:p>
            <a:r>
              <a:rPr lang="en-US" sz="2400" dirty="0" smtClean="0"/>
              <a:t>Intellectual disabilities</a:t>
            </a:r>
          </a:p>
          <a:p>
            <a:r>
              <a:rPr lang="en-US" sz="2400" dirty="0" smtClean="0"/>
              <a:t>Prader-Willi syndrome </a:t>
            </a:r>
          </a:p>
          <a:p>
            <a:r>
              <a:rPr lang="en-US" sz="2400" dirty="0" smtClean="0"/>
              <a:t>Spina-bifida</a:t>
            </a:r>
          </a:p>
          <a:p>
            <a:r>
              <a:rPr lang="en-US" sz="2400" dirty="0" smtClean="0"/>
              <a:t>Phelan </a:t>
            </a:r>
            <a:r>
              <a:rPr lang="en-US" sz="2400" dirty="0" err="1" smtClean="0"/>
              <a:t>Mcdermid</a:t>
            </a:r>
            <a:r>
              <a:rPr lang="en-US" sz="2400" dirty="0" smtClean="0"/>
              <a:t> syndrome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6725" y="1752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Provide service to Floridians with</a:t>
            </a:r>
            <a:r>
              <a:rPr lang="en-US" sz="28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VR and APD Can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VR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840163"/>
          </a:xfrm>
        </p:spPr>
        <p:txBody>
          <a:bodyPr/>
          <a:lstStyle/>
          <a:p>
            <a:r>
              <a:rPr lang="en-US" sz="2400" dirty="0" smtClean="0"/>
              <a:t>Determine </a:t>
            </a:r>
            <a:r>
              <a:rPr lang="en-US" sz="2400" dirty="0"/>
              <a:t>eligibility</a:t>
            </a:r>
          </a:p>
          <a:p>
            <a:r>
              <a:rPr lang="en-US" sz="2400" dirty="0"/>
              <a:t>Vocational planning </a:t>
            </a:r>
          </a:p>
          <a:p>
            <a:r>
              <a:rPr lang="en-US" sz="2400" dirty="0"/>
              <a:t>Referral to other services</a:t>
            </a:r>
          </a:p>
          <a:p>
            <a:r>
              <a:rPr lang="en-US" sz="2400" dirty="0"/>
              <a:t>Guidance and </a:t>
            </a:r>
            <a:r>
              <a:rPr lang="en-US" sz="2400" dirty="0" smtClean="0"/>
              <a:t>counseling</a:t>
            </a:r>
          </a:p>
          <a:p>
            <a:r>
              <a:rPr lang="en-US" sz="2400" dirty="0" smtClean="0"/>
              <a:t>Post Secondary School Options</a:t>
            </a:r>
            <a:endParaRPr lang="en-US" sz="2400" dirty="0"/>
          </a:p>
          <a:p>
            <a:r>
              <a:rPr lang="en-US" sz="2400" dirty="0"/>
              <a:t>Assure ongoing supports</a:t>
            </a:r>
          </a:p>
          <a:p>
            <a:r>
              <a:rPr lang="en-US" sz="2400" dirty="0"/>
              <a:t>Confirm that extended </a:t>
            </a:r>
            <a:r>
              <a:rPr lang="en-US" sz="2400" dirty="0" smtClean="0"/>
              <a:t>supports are possible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APD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840164"/>
          </a:xfrm>
        </p:spPr>
        <p:txBody>
          <a:bodyPr/>
          <a:lstStyle/>
          <a:p>
            <a:r>
              <a:rPr lang="en-US" sz="2200" dirty="0" smtClean="0"/>
              <a:t>Confirm who wants to work</a:t>
            </a:r>
            <a:endParaRPr lang="en-US" sz="2200" dirty="0"/>
          </a:p>
          <a:p>
            <a:r>
              <a:rPr lang="en-US" sz="2200" dirty="0" smtClean="0"/>
              <a:t>Assist in referral to VR</a:t>
            </a:r>
            <a:endParaRPr lang="en-US" sz="2200" dirty="0"/>
          </a:p>
          <a:p>
            <a:r>
              <a:rPr lang="en-US" sz="2200" dirty="0" smtClean="0"/>
              <a:t>Assist in Job Placement if VR is unable to serve</a:t>
            </a:r>
          </a:p>
          <a:p>
            <a:r>
              <a:rPr lang="en-US" sz="2200" dirty="0" smtClean="0"/>
              <a:t>Provide the medically needed and community services needed to allow individual to work</a:t>
            </a:r>
          </a:p>
          <a:p>
            <a:r>
              <a:rPr lang="en-US" sz="2200" dirty="0" smtClean="0"/>
              <a:t>Provide ongoing employment supports</a:t>
            </a:r>
          </a:p>
        </p:txBody>
      </p:sp>
    </p:spTree>
    <p:extLst>
      <p:ext uri="{BB962C8B-B14F-4D97-AF65-F5344CB8AC3E}">
        <p14:creationId xmlns:p14="http://schemas.microsoft.com/office/powerpoint/2010/main" val="30270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APD Services Provided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4343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Life Skills Development 1 (Companion)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Life Skills Development 2 (Supported Employment)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Life Skills Development 3 (Adult Day Training)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Respite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Consumable 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Durable 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Speech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Occupational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3675" y="1981200"/>
            <a:ext cx="419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Supported Living Coach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 and Live-in 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Behavior Focus 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Intensive Behavior 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Dental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Behavior Analysis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Behavior Assistant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Specialized Mental Health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Skilled 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Residential Nursing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VR Services Provided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" y="2209800"/>
            <a:ext cx="8153400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Medical and Psychological Assessment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Vocational Evaluation and Planning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Career Counseling and Guidance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Training and Education After High School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Job-Site Assessment and Accommodations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Job Placement, Job Coaching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Discovery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On-the-Job Training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Supported Employment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Assistive Technology and Devices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Time-Limited Medical and/or Psychological Treatment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13650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7000"/>
            <a:ext cx="7772400" cy="31019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2100"/>
            <a:ext cx="7772400" cy="914400"/>
          </a:xfrm>
        </p:spPr>
        <p:txBody>
          <a:bodyPr/>
          <a:lstStyle/>
          <a:p>
            <a:r>
              <a:rPr lang="en-US" sz="4000" b="1" dirty="0">
                <a:solidFill>
                  <a:srgbClr val="39639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Work, Work, and More Work – </a:t>
            </a:r>
            <a:br>
              <a:rPr lang="en-US" sz="4000" b="1" dirty="0">
                <a:solidFill>
                  <a:srgbClr val="39639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000" b="1" dirty="0">
                <a:solidFill>
                  <a:srgbClr val="39639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VR Program is …</a:t>
            </a:r>
            <a:endParaRPr lang="en-US" dirty="0"/>
          </a:p>
        </p:txBody>
      </p:sp>
      <p:pic>
        <p:nvPicPr>
          <p:cNvPr id="8194" name="Picture 2" descr="C:\Users\cedupoint\AppData\Local\Microsoft\Windows\Temporary Internet Files\Content.IE5\06KP2T1K\MP9003057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76" y="2057400"/>
            <a:ext cx="342849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84AA7-76CD-40C7-9580-D6EA80CF2D9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Employment-focused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Based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on Eligibility Criteria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have a goal/desire to become employed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their physical or mental disability interferes with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their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ability to become employed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 Federal/State Partnership</a:t>
            </a:r>
          </a:p>
        </p:txBody>
      </p:sp>
    </p:spTree>
    <p:extLst>
      <p:ext uri="{BB962C8B-B14F-4D97-AF65-F5344CB8AC3E}">
        <p14:creationId xmlns:p14="http://schemas.microsoft.com/office/powerpoint/2010/main" val="252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66401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Florida Working Together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24587"/>
            <a:ext cx="3810000" cy="154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59" y="1880801"/>
            <a:ext cx="87630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Florida is an Employment First State –</a:t>
            </a:r>
            <a:r>
              <a:rPr lang="en-US" dirty="0" smtClean="0">
                <a:solidFill>
                  <a:srgbClr val="C00000"/>
                </a:solidFill>
              </a:rPr>
              <a:t>Update In 2016 became legislation</a:t>
            </a:r>
            <a:endParaRPr lang="en-US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Governor Rick Scott released an Executive Order (13-284) in 2103 Reaffirming Florida’s commitment to Employment for Floridians with Disabilities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Employment First Collaborative Members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4290" y="3181529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Agency for Persons with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 </a:t>
            </a:r>
            <a:r>
              <a:rPr lang="en-US" dirty="0"/>
              <a:t>of Economic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Workforce Florida, </a:t>
            </a:r>
            <a:r>
              <a:rPr lang="en-US" dirty="0" smtClean="0"/>
              <a:t>Inc. </a:t>
            </a:r>
            <a:r>
              <a:rPr lang="en-US" dirty="0"/>
              <a:t>d/b/a CareerSource Florida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of Children and Families, Substance Abuse and Mental Health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Florida Developmental Disabilities Council, Inc.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05300" y="3181529"/>
            <a:ext cx="4381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of Education, Division of Exceptional Education and Student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of Education, Division of Vocational Rehabilitation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of Education, Division of Blind </a:t>
            </a:r>
            <a:r>
              <a:rPr lang="en-US" dirty="0" smtClean="0"/>
              <a:t>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Florida Association of Rehabilitation Facilities, Inc.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mployment and You Increasing Successful Employment Outcomes Family Café-June 2016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he Value of Work&amp;quot;&quot;/&gt;&lt;property id=&quot;20307&quot; value=&quot;390&quot;/&gt;&lt;/object&gt;&lt;object type=&quot;3&quot; unique_id=&quot;10005&quot;&gt;&lt;property id=&quot;20148&quot; value=&quot;5&quot;/&gt;&lt;property id=&quot;20300&quot; value=&quot;Slide 3 - &amp;quot;Who is VR and APD?&amp;quot;&quot;/&gt;&lt;property id=&quot;20307&quot; value=&quot;373&quot;/&gt;&lt;/object&gt;&lt;object type=&quot;3&quot; unique_id=&quot;10006&quot;&gt;&lt;property id=&quot;20148&quot; value=&quot;5&quot;/&gt;&lt;property id=&quot;20300&quot; value=&quot;Slide 4 - &amp;quot;VR Services Provided&amp;quot;&quot;/&gt;&lt;property id=&quot;20307&quot; value=&quot;413&quot;/&gt;&lt;/object&gt;&lt;object type=&quot;3&quot; unique_id=&quot;10007&quot;&gt;&lt;property id=&quot;20148&quot; value=&quot;5&quot;/&gt;&lt;property id=&quot;20300&quot; value=&quot;Slide 5 - &amp;quot;APD Services Provided&amp;quot;&quot;/&gt;&lt;property id=&quot;20307&quot; value=&quot;414&quot;/&gt;&lt;/object&gt;&lt;object type=&quot;3&quot; unique_id=&quot;10008&quot;&gt;&lt;property id=&quot;20148&quot; value=&quot;5&quot;/&gt;&lt;property id=&quot;20300&quot; value=&quot;Slide 6 - &amp;quot;Eligibility&amp;quot;&quot;/&gt;&lt;property id=&quot;20307&quot; value=&quot;283&quot;/&gt;&lt;/object&gt;&lt;object type=&quot;3&quot; unique_id=&quot;10009&quot;&gt;&lt;property id=&quot;20148&quot; value=&quot;5&quot;/&gt;&lt;property id=&quot;20300&quot; value=&quot;Slide 7 - &amp;quot;How VR and APD Can Help&amp;quot;&quot;/&gt;&lt;property id=&quot;20307&quot; value=&quot;412&quot;/&gt;&lt;/object&gt;&lt;object type=&quot;3&quot; unique_id=&quot;10010&quot;&gt;&lt;property id=&quot;20148&quot; value=&quot;5&quot;/&gt;&lt;property id=&quot;20300&quot; value=&quot;Slide 8 - &amp;quot;Florida Working Together&amp;quot;&quot;/&gt;&lt;property id=&quot;20307&quot; value=&quot;415&quot;/&gt;&lt;/object&gt;&lt;object type=&quot;3&quot; unique_id=&quot;10011&quot;&gt;&lt;property id=&quot;20148&quot; value=&quot;5&quot;/&gt;&lt;property id=&quot;20300&quot; value=&quot;Slide 9 - &amp;quot; &amp;quot;&quot;/&gt;&lt;property id=&quot;20307&quot; value=&quot;392&quot;/&gt;&lt;/object&gt;&lt;object type=&quot;3&quot; unique_id=&quot;10012&quot;&gt;&lt;property id=&quot;20148&quot; value=&quot;5&quot;/&gt;&lt;property id=&quot;20300&quot; value=&quot;Slide 10 - &amp;quot;Competitive Employment Approaches&amp;quot;&quot;/&gt;&lt;property id=&quot;20307&quot; value=&quot;311&quot;/&gt;&lt;/object&gt;&lt;object type=&quot;3&quot; unique_id=&quot;10013&quot;&gt;&lt;property id=&quot;20148&quot; value=&quot;5&quot;/&gt;&lt;property id=&quot;20300&quot; value=&quot;Slide 11 - &amp;quot;Your Career-Your Option &amp;quot;&quot;/&gt;&lt;property id=&quot;20307&quot; value=&quot;395&quot;/&gt;&lt;/object&gt;&lt;object type=&quot;3&quot; unique_id=&quot;10014&quot;&gt;&lt;property id=&quot;20148&quot; value=&quot;5&quot;/&gt;&lt;property id=&quot;20300&quot; value=&quot;Slide 12 - &amp;quot;Your Decision to Work&amp;quot;&quot;/&gt;&lt;property id=&quot;20307&quot; value=&quot;369&quot;/&gt;&lt;/object&gt;&lt;object type=&quot;3&quot; unique_id=&quot;10015&quot;&gt;&lt;property id=&quot;20148&quot; value=&quot;5&quot;/&gt;&lt;property id=&quot;20300&quot; value=&quot;Slide 13 - &amp;quot;Social Security&amp;quot;&quot;/&gt;&lt;property id=&quot;20307&quot; value=&quot;416&quot;/&gt;&lt;/object&gt;&lt;object type=&quot;3&quot; unique_id=&quot;10016&quot;&gt;&lt;property id=&quot;20148&quot; value=&quot;5&quot;/&gt;&lt;property id=&quot;20300&quot; value=&quot;Slide 14 - &amp;quot;Social Security Work Incentives&amp;quot;&quot;/&gt;&lt;property id=&quot;20307&quot; value=&quot;370&quot;/&gt;&lt;/object&gt;&lt;object type=&quot;3&quot; unique_id=&quot;10017&quot;&gt;&lt;property id=&quot;20148&quot; value=&quot;5&quot;/&gt;&lt;property id=&quot;20300&quot; value=&quot;Slide 15 - &amp;quot;Maintain Social Security Benefits&amp;quot;&quot;/&gt;&lt;property id=&quot;20307&quot; value=&quot;371&quot;/&gt;&lt;/object&gt;&lt;object type=&quot;3&quot; unique_id=&quot;10018&quot;&gt;&lt;property id=&quot;20148&quot; value=&quot;5&quot;/&gt;&lt;property id=&quot;20300&quot; value=&quot;Slide 16 - &amp;quot;Social Security Work Incentives&amp;quot;&quot;/&gt;&lt;property id=&quot;20307&quot; value=&quot;417&quot;/&gt;&lt;/object&gt;&lt;object type=&quot;3&quot; unique_id=&quot;10019&quot;&gt;&lt;property id=&quot;20148&quot; value=&quot;5&quot;/&gt;&lt;property id=&quot;20300&quot; value=&quot;Slide 17 - &amp;quot;Its Your TEAM&amp;quot;&quot;/&gt;&lt;property id=&quot;20307&quot; value=&quot;343&quot;/&gt;&lt;/object&gt;&lt;object type=&quot;3&quot; unique_id=&quot;10020&quot;&gt;&lt;property id=&quot;20148&quot; value=&quot;5&quot;/&gt;&lt;property id=&quot;20300&quot; value=&quot;Slide 18&quot;/&gt;&lt;property id=&quot;20307&quot; value=&quot;402&quot;/&gt;&lt;/object&gt;&lt;object type=&quot;3&quot; unique_id=&quot;10021&quot;&gt;&lt;property id=&quot;20148&quot; value=&quot;5&quot;/&gt;&lt;property id=&quot;20300&quot; value=&quot;Slide 19 - &amp;quot;Follow-Along Funding Sources&amp;quot;&quot;/&gt;&lt;property id=&quot;20307&quot; value=&quot;344&quot;/&gt;&lt;/object&gt;&lt;object type=&quot;3&quot; unique_id=&quot;10022&quot;&gt;&lt;property id=&quot;20148&quot; value=&quot;5&quot;/&gt;&lt;property id=&quot;20300&quot; value=&quot;Slide 20 - &amp;quot;More New Information&amp;quot;&quot;/&gt;&lt;property id=&quot;20307&quot; value=&quot;421&quot;/&gt;&lt;/object&gt;&lt;object type=&quot;3&quot; unique_id=&quot;10023&quot;&gt;&lt;property id=&quot;20148&quot; value=&quot;5&quot;/&gt;&lt;property id=&quot;20300&quot; value=&quot;Slide 21 - &amp;quot;Employment Enhancement Project&amp;quot;&quot;/&gt;&lt;property id=&quot;20307&quot; value=&quot;419&quot;/&gt;&lt;/object&gt;&lt;object type=&quot;3&quot; unique_id=&quot;10024&quot;&gt;&lt;property id=&quot;20148&quot; value=&quot;5&quot;/&gt;&lt;property id=&quot;20300&quot; value=&quot;Slide 22 - &amp;quot;Employment Enhancement Project&amp;quot;&quot;/&gt;&lt;property id=&quot;20307&quot; value=&quot;420&quot;/&gt;&lt;/object&gt;&lt;object type=&quot;3&quot; unique_id=&quot;10025&quot;&gt;&lt;property id=&quot;20148&quot; value=&quot;5&quot;/&gt;&lt;property id=&quot;20300&quot; value=&quot;Slide 23 - &amp;quot;Success Stories&amp;quot;&quot;/&gt;&lt;property id=&quot;20307&quot; value=&quot;410&quot;/&gt;&lt;/object&gt;&lt;object type=&quot;3&quot; unique_id=&quot;10026&quot;&gt;&lt;property id=&quot;20148&quot; value=&quot;5&quot;/&gt;&lt;property id=&quot;20300&quot; value=&quot;Slide 24 - &amp;quot;VR and APD Commitment to You&amp;quot;&quot;/&gt;&lt;property id=&quot;20307&quot; value=&quot;297&quot;/&gt;&lt;/object&gt;&lt;object type=&quot;3&quot; unique_id=&quot;10027&quot;&gt;&lt;property id=&quot;20148&quot; value=&quot;5&quot;/&gt;&lt;property id=&quot;20300&quot; value=&quot;Slide 25 - &amp;quot;Questions&amp;quot;&quot;/&gt;&lt;property id=&quot;20307&quot; value=&quot;418&quot;/&gt;&lt;/object&gt;&lt;object type=&quot;3&quot; unique_id=&quot;10028&quot;&gt;&lt;property id=&quot;20148&quot; value=&quot;5&quot;/&gt;&lt;property id=&quot;20300&quot; value=&quot;Slide 26&quot;/&gt;&lt;property id=&quot;20307&quot; value=&quot;368&quot;/&gt;&lt;/object&gt;&lt;object type=&quot;3&quot; unique_id=&quot;10029&quot;&gt;&lt;property id=&quot;20148&quot; value=&quot;5&quot;/&gt;&lt;property id=&quot;20300&quot; value=&quot;Slide 27 - &amp;quot;Workforce Innovation Opportunity Act&amp;quot;&quot;/&gt;&lt;property id=&quot;20307&quot; value=&quot;422&quot;/&gt;&lt;/object&gt;&lt;object type=&quot;3&quot; unique_id=&quot;10030&quot;&gt;&lt;property id=&quot;20148&quot; value=&quot;5&quot;/&gt;&lt;property id=&quot;20300&quot; value=&quot;Slide 28 - &amp;quot;Workforce Innovation and Opportunity Act (WIOA) Requirements&amp;quot;&quot;/&gt;&lt;property id=&quot;20307&quot; value=&quot;423&quot;/&gt;&lt;/object&gt;&lt;object type=&quot;3&quot; unique_id=&quot;10031&quot;&gt;&lt;property id=&quot;20148&quot; value=&quot;5&quot;/&gt;&lt;property id=&quot;20300&quot; value=&quot;Slide 29 - &amp;quot; WIOA Pre-Employment  Transition Services&amp;quot;&quot;/&gt;&lt;property id=&quot;20307&quot; value=&quot;424&quot;/&gt;&lt;/object&gt;&lt;object type=&quot;3&quot; unique_id=&quot;10032&quot;&gt;&lt;property id=&quot;20148&quot; value=&quot;5&quot;/&gt;&lt;property id=&quot;20300&quot; value=&quot;Slide 30 - &amp;quot;Section 511 of WIOA&amp;quot;&quot;/&gt;&lt;property id=&quot;20307&quot; value=&quot;425&quot;/&gt;&lt;/object&gt;&lt;object type=&quot;3&quot; unique_id=&quot;10033&quot;&gt;&lt;property id=&quot;20148&quot; value=&quot;5&quot;/&gt;&lt;property id=&quot;20300&quot; value=&quot;Slide 31 - &amp;quot;Supported Employment (SE) is:&amp;quot;&quot;/&gt;&lt;property id=&quot;20307&quot; value=&quot;426&quot;/&gt;&lt;/object&gt;&lt;object type=&quot;3&quot; unique_id=&quot;10034&quot;&gt;&lt;property id=&quot;20148&quot; value=&quot;5&quot;/&gt;&lt;property id=&quot;20300&quot; value=&quot;Slide 32 - &amp;quot;      Supported Employment        A Collaborative Process&amp;quot;&quot;/&gt;&lt;property id=&quot;20307&quot; value=&quot;427&quot;/&gt;&lt;/object&gt;&lt;object type=&quot;3&quot; unique_id=&quot;10035&quot;&gt;&lt;property id=&quot;20148&quot; value=&quot;5&quot;/&gt;&lt;property id=&quot;20300&quot; value=&quot;Slide 33 - &amp;quot;Moving Supported Employment  Forward In VR&amp;quot;&quot;/&gt;&lt;property id=&quot;20307&quot; value=&quot;428&quot;/&gt;&lt;/object&gt;&lt;object type=&quot;3&quot; unique_id=&quot;10036&quot;&gt;&lt;property id=&quot;20148&quot; value=&quot;5&quot;/&gt;&lt;property id=&quot;20300&quot; value=&quot;Slide 34 - &amp;quot;What is Customized Employment (CE)?&amp;quot;&quot;/&gt;&lt;property id=&quot;20307&quot; value=&quot;429&quot;/&gt;&lt;/object&gt;&lt;object type=&quot;3&quot; unique_id=&quot;10037&quot;&gt;&lt;property id=&quot;20148&quot; value=&quot;5&quot;/&gt;&lt;property id=&quot;20300&quot; value=&quot;Slide 35 - &amp;quot;Discovery (con’t)&amp;quot;&quot;/&gt;&lt;property id=&quot;20307&quot; value=&quot;430&quot;/&gt;&lt;/object&gt;&lt;object type=&quot;3&quot; unique_id=&quot;10038&quot;&gt;&lt;property id=&quot;20148&quot; value=&quot;5&quot;/&gt;&lt;property id=&quot;20300&quot; value=&quot;Slide 36 - &amp;quot;Workforce Innovation Opportunity Act&amp;quot;&quot;/&gt;&lt;property id=&quot;20307&quot; value=&quot;431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VRtemplateJ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CATIONALtemplat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CATIONALtemplate 2">
        <a:dk1>
          <a:srgbClr val="000000"/>
        </a:dk1>
        <a:lt1>
          <a:srgbClr val="FFFFFF"/>
        </a:lt1>
        <a:dk2>
          <a:srgbClr val="002595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8EB4E6B2C8284DB6A6136222D642BA" ma:contentTypeVersion="0" ma:contentTypeDescription="Create a new document." ma:contentTypeScope="" ma:versionID="d54bac1d635808ffa64c108ec40e21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EC84F-1C85-419F-A008-29E9137B654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4D1E9F1-B59D-4BD3-8C05-3DFE1C5968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5E7E4-B3BA-42FD-BF53-671FD46E9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VRTemplateJan</Template>
  <TotalTime>4988</TotalTime>
  <Words>1753</Words>
  <Application>Microsoft Office PowerPoint</Application>
  <PresentationFormat>On-screen Show (4:3)</PresentationFormat>
  <Paragraphs>335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Corbel</vt:lpstr>
      <vt:lpstr>Georgia</vt:lpstr>
      <vt:lpstr>Tahoma</vt:lpstr>
      <vt:lpstr>Times New Roman</vt:lpstr>
      <vt:lpstr>Wingdings</vt:lpstr>
      <vt:lpstr>Wingdings 3</vt:lpstr>
      <vt:lpstr>VRtemplateJan</vt:lpstr>
      <vt:lpstr>Employment and You Increasing Successful Employment Outcomes Family Café-June 2016</vt:lpstr>
      <vt:lpstr>The Value of Work</vt:lpstr>
      <vt:lpstr>Who is VR and APD?</vt:lpstr>
      <vt:lpstr>Eligibility</vt:lpstr>
      <vt:lpstr>How VR and APD Can Help</vt:lpstr>
      <vt:lpstr>APD Services Provided</vt:lpstr>
      <vt:lpstr>VR Services Provided</vt:lpstr>
      <vt:lpstr> </vt:lpstr>
      <vt:lpstr>Florida Working Together</vt:lpstr>
      <vt:lpstr>Competitive Employment Approaches</vt:lpstr>
      <vt:lpstr>Your Career-Your Option </vt:lpstr>
      <vt:lpstr>Your Decision to Work</vt:lpstr>
      <vt:lpstr>Supported Employment (SE) is:</vt:lpstr>
      <vt:lpstr>      Supported Employment        A Collaborative Process</vt:lpstr>
      <vt:lpstr>Follow-Along Funding Sources</vt:lpstr>
      <vt:lpstr>PowerPoint Presentation</vt:lpstr>
      <vt:lpstr>Its Your TEAM</vt:lpstr>
      <vt:lpstr>Social Security</vt:lpstr>
      <vt:lpstr>Social Security Work Incentives</vt:lpstr>
      <vt:lpstr>Maintain Social Security Benefits</vt:lpstr>
      <vt:lpstr>Social Security Work Incentives</vt:lpstr>
      <vt:lpstr>Workforce Innovation Opportunity Act</vt:lpstr>
      <vt:lpstr>More New Information</vt:lpstr>
      <vt:lpstr>Section 511 of WIOA</vt:lpstr>
      <vt:lpstr> WIOA Pre-Employment  Transition Services</vt:lpstr>
      <vt:lpstr>Employment Enhancement Project</vt:lpstr>
      <vt:lpstr>Employment Enhancement Project</vt:lpstr>
      <vt:lpstr>Success Stories</vt:lpstr>
      <vt:lpstr>Moving Supported Employment  Forward In VR</vt:lpstr>
      <vt:lpstr>What is Customized Employment (CE)?</vt:lpstr>
      <vt:lpstr>VR and APD Commitment to You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It Work Increasing Successful Employment Outcomes</dc:title>
  <dc:subject>Communications</dc:subject>
  <dc:creator>vrarxp</dc:creator>
  <cp:lastModifiedBy>Meghan Murray</cp:lastModifiedBy>
  <cp:revision>305</cp:revision>
  <cp:lastPrinted>2016-06-08T17:32:11Z</cp:lastPrinted>
  <dcterms:created xsi:type="dcterms:W3CDTF">2012-12-03T22:17:44Z</dcterms:created>
  <dcterms:modified xsi:type="dcterms:W3CDTF">2016-06-08T17:33:28Z</dcterms:modified>
  <cp:category>PowerPoint</cp:category>
</cp:coreProperties>
</file>